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6"/>
  </p:notesMasterIdLst>
  <p:handoutMasterIdLst>
    <p:handoutMasterId r:id="rId27"/>
  </p:handoutMasterIdLst>
  <p:sldIdLst>
    <p:sldId id="330" r:id="rId2"/>
    <p:sldId id="401" r:id="rId3"/>
    <p:sldId id="402" r:id="rId4"/>
    <p:sldId id="403" r:id="rId5"/>
    <p:sldId id="434" r:id="rId6"/>
    <p:sldId id="433" r:id="rId7"/>
    <p:sldId id="405" r:id="rId8"/>
    <p:sldId id="406" r:id="rId9"/>
    <p:sldId id="407" r:id="rId10"/>
    <p:sldId id="408" r:id="rId11"/>
    <p:sldId id="425" r:id="rId12"/>
    <p:sldId id="334" r:id="rId13"/>
    <p:sldId id="410" r:id="rId14"/>
    <p:sldId id="386" r:id="rId15"/>
    <p:sldId id="411" r:id="rId16"/>
    <p:sldId id="424" r:id="rId17"/>
    <p:sldId id="423" r:id="rId18"/>
    <p:sldId id="413" r:id="rId19"/>
    <p:sldId id="415" r:id="rId20"/>
    <p:sldId id="416" r:id="rId21"/>
    <p:sldId id="419" r:id="rId22"/>
    <p:sldId id="426" r:id="rId23"/>
    <p:sldId id="427" r:id="rId24"/>
    <p:sldId id="422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A"/>
    <a:srgbClr val="0C0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30"/>
    <p:restoredTop sz="76084" autoAdjust="0"/>
  </p:normalViewPr>
  <p:slideViewPr>
    <p:cSldViewPr showGuides="1">
      <p:cViewPr varScale="1">
        <p:scale>
          <a:sx n="83" d="100"/>
          <a:sy n="83" d="100"/>
        </p:scale>
        <p:origin x="-58" y="-125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4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9510-8DC1-49A7-890D-DC4361C3F2C2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9761-C718-4A57-BC02-028B54D97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5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11/05/2022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 on fait,</a:t>
            </a:r>
            <a:r>
              <a:rPr lang="fr-FR" baseline="0" dirty="0" smtClean="0"/>
              <a:t> modestement, pour traiter le continuum terre-mer dans la mise en œuvre des directives européennes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22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</a:t>
            </a:r>
            <a:r>
              <a:rPr lang="fr-FR" baseline="0" dirty="0" smtClean="0"/>
              <a:t> objectif de moyen terme : respect seuils de Bon Etat</a:t>
            </a:r>
          </a:p>
          <a:p>
            <a:r>
              <a:rPr lang="fr-FR" baseline="0" dirty="0" smtClean="0"/>
              <a:t>2- objectif de long terme : assurer résilience du milieu (N/P)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07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Cibles et trajectoire = nouveauté du SDAGE</a:t>
            </a:r>
            <a:r>
              <a:rPr lang="fr-FR" baseline="0" dirty="0" smtClean="0"/>
              <a:t> 2022-2027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Restons humbles : c’est une </a:t>
            </a:r>
            <a:r>
              <a:rPr lang="fr-FR" baseline="0" dirty="0" smtClean="0"/>
              <a:t>trajectoire, il y a de grandes incertitudes</a:t>
            </a: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PNN et PRN doivent être compatibles (et avoir les moyens de vérifier cette compatibilité)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Suivre cette trajectoire = changements sociétaux profonds + inertie des milieux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Les effets du changement climatique sont difficile à intégrer à ce stade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Les indicateurs sont grossiers : prise en compte des équilibres de nutriments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34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Transposition en amont pour information</a:t>
            </a:r>
          </a:p>
          <a:p>
            <a:r>
              <a:rPr lang="fr-FR" dirty="0" smtClean="0"/>
              <a:t>Suivant les territoires,</a:t>
            </a:r>
            <a:r>
              <a:rPr lang="fr-FR" baseline="0" dirty="0" smtClean="0"/>
              <a:t> situations différentes mais il faut le plus souvent intensifier (ou initier) la baisse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21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b="1" dirty="0" smtClean="0"/>
              <a:t>objectifs thématiques (avec quelques recouvrements) </a:t>
            </a:r>
            <a:r>
              <a:rPr lang="fr-FR" b="0" dirty="0" smtClean="0"/>
              <a:t>qui découlent du cadrage européen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cibles </a:t>
            </a:r>
            <a:r>
              <a:rPr lang="fr-FR" dirty="0" smtClean="0"/>
              <a:t>associées à certains de ces objectifs</a:t>
            </a:r>
            <a:r>
              <a:rPr lang="fr-FR" baseline="0" dirty="0" smtClean="0"/>
              <a:t> (sur lesquelles l’UE peut nous demander des comptes)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52% de ME en Bon Etat en 2027 ou augmentation du nombre de zones classées en A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Rythme d’artificialisation du haut de l’estran inférieur à 0,9% d’ici 2026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Des </a:t>
            </a:r>
            <a:r>
              <a:rPr lang="fr-FR" b="1" baseline="0" dirty="0" smtClean="0"/>
              <a:t>dispositions</a:t>
            </a:r>
            <a:r>
              <a:rPr lang="fr-FR" baseline="0" dirty="0" smtClean="0"/>
              <a:t> : on verra par la suite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Des </a:t>
            </a:r>
            <a:r>
              <a:rPr lang="fr-FR" b="1" baseline="0" dirty="0" smtClean="0"/>
              <a:t>programmes d’actions (</a:t>
            </a:r>
            <a:r>
              <a:rPr lang="fr-FR" b="1" baseline="0" dirty="0" err="1" smtClean="0"/>
              <a:t>GeoSN</a:t>
            </a:r>
            <a:r>
              <a:rPr lang="fr-FR" b="1" baseline="0" dirty="0" smtClean="0"/>
              <a:t>) </a:t>
            </a:r>
            <a:r>
              <a:rPr lang="fr-FR" baseline="0" dirty="0" smtClean="0"/>
              <a:t>faisant l’objet d’une </a:t>
            </a:r>
            <a:r>
              <a:rPr lang="fr-FR" b="1" baseline="0" dirty="0" smtClean="0"/>
              <a:t>analyse économique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8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Principe</a:t>
            </a:r>
            <a:r>
              <a:rPr lang="fr-FR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DSF = en mer (sous-région</a:t>
            </a:r>
            <a:r>
              <a:rPr lang="fr-FR" baseline="0" dirty="0" smtClean="0"/>
              <a:t> marine)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SDAGE/PGRI = bassin hydrographique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SRADDET = Région</a:t>
            </a:r>
          </a:p>
          <a:p>
            <a:pPr marL="0" indent="0">
              <a:buFontTx/>
              <a:buNone/>
            </a:pPr>
            <a:r>
              <a:rPr lang="fr-FR" b="1" dirty="0" smtClean="0"/>
              <a:t>Recouvrements</a:t>
            </a:r>
            <a:r>
              <a:rPr lang="fr-FR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SDAGE compétent sur ME DCE (0+1mille) et jusqu’à 12mille pour contaminants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Nécessaire cohérence entre les</a:t>
            </a:r>
            <a:r>
              <a:rPr lang="fr-FR" baseline="0" dirty="0" smtClean="0"/>
              <a:t> documents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51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Notion</a:t>
            </a:r>
            <a:r>
              <a:rPr lang="fr-FR" b="1" baseline="0" dirty="0" smtClean="0"/>
              <a:t> de compatibilité </a:t>
            </a:r>
            <a:r>
              <a:rPr lang="fr-FR" baseline="0" dirty="0" smtClean="0"/>
              <a:t>: « ne pas présenter de contradiction ou de contrariété majeure avec ses objectifs, orientations et dispositions »</a:t>
            </a:r>
          </a:p>
          <a:p>
            <a:r>
              <a:rPr lang="fr-FR" baseline="0" dirty="0" smtClean="0"/>
              <a:t>Les </a:t>
            </a:r>
            <a:r>
              <a:rPr lang="fr-FR" b="1" baseline="0" dirty="0" smtClean="0"/>
              <a:t>documents d’urbanisme</a:t>
            </a:r>
            <a:r>
              <a:rPr lang="fr-FR" baseline="0" dirty="0" smtClean="0"/>
              <a:t> ont le dos large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46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Intérêt des SFN</a:t>
            </a:r>
          </a:p>
          <a:p>
            <a:endParaRPr lang="fr-FR" dirty="0" smtClean="0"/>
          </a:p>
          <a:p>
            <a:r>
              <a:rPr lang="fr-FR" dirty="0" smtClean="0"/>
              <a:t>Inscription dans les documents</a:t>
            </a:r>
            <a:r>
              <a:rPr lang="fr-FR" baseline="0" dirty="0" smtClean="0"/>
              <a:t> d’urbanisme</a:t>
            </a:r>
          </a:p>
          <a:p>
            <a:r>
              <a:rPr lang="fr-FR" baseline="0" dirty="0" smtClean="0"/>
              <a:t>Raisonnement des ouvrages de protections</a:t>
            </a:r>
          </a:p>
          <a:p>
            <a:r>
              <a:rPr lang="fr-FR" baseline="0" dirty="0" smtClean="0"/>
              <a:t>Continuité écologique</a:t>
            </a:r>
          </a:p>
          <a:p>
            <a:r>
              <a:rPr lang="fr-FR" baseline="0" dirty="0" smtClean="0"/>
              <a:t>Effacement des ouvrages et digues déclassés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74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1- </a:t>
            </a:r>
            <a:r>
              <a:rPr lang="fr-FR" dirty="0" smtClean="0"/>
              <a:t>problématique = eutrophisation marine (algues vertes, </a:t>
            </a:r>
            <a:r>
              <a:rPr lang="fr-FR" dirty="0" err="1" smtClean="0"/>
              <a:t>phycotoxines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2- rejets dans les ports (activités, aires de</a:t>
            </a:r>
            <a:r>
              <a:rPr lang="fr-FR" baseline="0" dirty="0" smtClean="0"/>
              <a:t> carénage, assainissement/pluvial), </a:t>
            </a:r>
            <a:r>
              <a:rPr lang="fr-FR" dirty="0" smtClean="0"/>
              <a:t>discussions sur sédiments de dragage</a:t>
            </a:r>
          </a:p>
          <a:p>
            <a:r>
              <a:rPr lang="fr-FR" dirty="0" smtClean="0"/>
              <a:t>3- meilleure prise en compte du risque viral</a:t>
            </a:r>
          </a:p>
          <a:p>
            <a:r>
              <a:rPr lang="fr-FR" dirty="0" smtClean="0"/>
              <a:t>4- enjeu = bon état des estuaires (recréer des vasières et prés salés). Discussions sur l’inventaire des habitats</a:t>
            </a:r>
            <a:r>
              <a:rPr lang="fr-FR" baseline="0" dirty="0" smtClean="0"/>
              <a:t> à restaurer.</a:t>
            </a:r>
          </a:p>
          <a:p>
            <a:r>
              <a:rPr lang="fr-FR" baseline="0" dirty="0" smtClean="0"/>
              <a:t>5- On n’est plus dans le déni. Enjeu SDAGE = replacer les milieux naturels dans le processus (rôle, préservation)</a:t>
            </a:r>
          </a:p>
          <a:p>
            <a:endParaRPr lang="fr-FR" baseline="0" dirty="0" smtClean="0"/>
          </a:p>
          <a:p>
            <a:r>
              <a:rPr lang="fr-FR" baseline="0" dirty="0" smtClean="0"/>
              <a:t>L’OF5 est très dépendante des autres OF (milieux naturels, pollutions ponctuelles et diffuses)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99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conclusion, des documents</a:t>
            </a:r>
            <a:r>
              <a:rPr lang="fr-FR" baseline="0" dirty="0" smtClean="0"/>
              <a:t> relativement cohérents autour d’une vision commune des priorités à pousser.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7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Ca part d’un bon sentiment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DCSMM et DCE</a:t>
            </a:r>
            <a:r>
              <a:rPr lang="fr-FR" baseline="0" dirty="0" smtClean="0"/>
              <a:t> sont des directives unificatrices d’autres directives sectorielles, au moins dans les objectifs.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Elles sont structurées de façon équivalente : référentiels, livrables, temporalité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02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On ne</a:t>
            </a:r>
            <a:r>
              <a:rPr lang="fr-FR" b="1" baseline="0" dirty="0" smtClean="0"/>
              <a:t> part pas gagnants</a:t>
            </a:r>
          </a:p>
          <a:p>
            <a:endParaRPr lang="fr-FR" dirty="0" smtClean="0"/>
          </a:p>
          <a:p>
            <a:r>
              <a:rPr lang="fr-FR" dirty="0" smtClean="0"/>
              <a:t>DCE : masses d’eau cours d’eau, souterraines et plans</a:t>
            </a:r>
            <a:r>
              <a:rPr lang="fr-FR" baseline="0" dirty="0" smtClean="0"/>
              <a:t> d’eau également</a:t>
            </a:r>
          </a:p>
          <a:p>
            <a:r>
              <a:rPr lang="fr-FR" baseline="0" dirty="0" smtClean="0"/>
              <a:t>DCSMM : chaque descripteur utilise son propre référentiel pour l’évaluation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4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On ne part toujours pas gagnants</a:t>
            </a:r>
          </a:p>
          <a:p>
            <a:endParaRPr lang="fr-FR" dirty="0" smtClean="0"/>
          </a:p>
          <a:p>
            <a:r>
              <a:rPr lang="fr-FR" dirty="0" smtClean="0"/>
              <a:t>DCSMM</a:t>
            </a:r>
            <a:r>
              <a:rPr lang="fr-FR" baseline="0" dirty="0" smtClean="0"/>
              <a:t> : descripteurs large spectre : milieu, pressions, usages</a:t>
            </a:r>
          </a:p>
          <a:p>
            <a:r>
              <a:rPr lang="fr-FR" baseline="0" dirty="0" smtClean="0"/>
              <a:t>DCE : EQ milieu uniquement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55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intrus</a:t>
            </a:r>
            <a:r>
              <a:rPr lang="fr-FR" baseline="0" dirty="0" smtClean="0"/>
              <a:t> dans la liste : les déchets, majoritairement d’origine terrestre, n’ont pas d’homologue dans la DCE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86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Réseaux de surveillance cours d’eau et côte structurés idem</a:t>
            </a:r>
            <a:r>
              <a:rPr lang="fr-FR" baseline="0" dirty="0" smtClean="0"/>
              <a:t> : 1 prélèvement par mois</a:t>
            </a:r>
          </a:p>
          <a:p>
            <a:r>
              <a:rPr lang="fr-FR" baseline="0" dirty="0" smtClean="0"/>
              <a:t>Cours d’eau, côte : évaluation ponctuelle étendue à l’unité d’évaluation</a:t>
            </a:r>
          </a:p>
          <a:p>
            <a:r>
              <a:rPr lang="fr-FR" baseline="0" dirty="0" smtClean="0"/>
              <a:t>« Large » : évaluation spatiale intégrée sur base modélisation (et images satellite)</a:t>
            </a:r>
          </a:p>
          <a:p>
            <a:endParaRPr lang="fr-FR" baseline="0" dirty="0" smtClean="0"/>
          </a:p>
          <a:p>
            <a:r>
              <a:rPr lang="fr-FR" baseline="0" dirty="0" smtClean="0"/>
              <a:t>Méthode d’évaluation : on a finit par converger pour </a:t>
            </a:r>
            <a:r>
              <a:rPr lang="fr-FR" baseline="0" dirty="0" err="1" smtClean="0"/>
              <a:t>Cha</a:t>
            </a:r>
            <a:r>
              <a:rPr lang="fr-FR" baseline="0" dirty="0" smtClean="0"/>
              <a:t> et NID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Unités spatiales : pas de double évaluation sur les ME (DCE&gt;DCSMM). Cela a peu de sens pour phytoplancton, mais cela en conserve pour échouages et benthos (invertébrés, algues</a:t>
            </a:r>
            <a:r>
              <a:rPr lang="fr-FR" baseline="0" dirty="0" smtClean="0"/>
              <a:t>).</a:t>
            </a:r>
          </a:p>
          <a:p>
            <a:endParaRPr lang="fr-FR" baseline="0" dirty="0" smtClean="0"/>
          </a:p>
          <a:p>
            <a:r>
              <a:rPr lang="fr-FR" baseline="0" dirty="0" smtClean="0"/>
              <a:t>On fait converger ces évaluations par le dire d’expert : réunion de GT associant producteurs de données brutes et élaborées, ainsi que gestionnaires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Cours d’eau : vue de la mer, c’est une réseau d’évaluation des pressions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L’évaluation des effets de la contamination chimique sur les</a:t>
            </a:r>
            <a:r>
              <a:rPr lang="fr-FR" baseline="0" dirty="0" smtClean="0"/>
              <a:t> organismes du milieu (=</a:t>
            </a:r>
            <a:r>
              <a:rPr lang="fr-FR" baseline="0" dirty="0" err="1" smtClean="0"/>
              <a:t>écotox</a:t>
            </a:r>
            <a:r>
              <a:rPr lang="fr-FR" baseline="0" dirty="0" smtClean="0"/>
              <a:t>) </a:t>
            </a:r>
            <a:r>
              <a:rPr lang="fr-FR" baseline="0" dirty="0" smtClean="0">
                <a:sym typeface="Wingdings" panose="05000000000000000000" pitchFamily="2" charset="2"/>
              </a:rPr>
              <a:t></a:t>
            </a:r>
            <a:r>
              <a:rPr lang="fr-FR" baseline="0" dirty="0" smtClean="0"/>
              <a:t> demande  de la DCSMM</a:t>
            </a:r>
          </a:p>
          <a:p>
            <a:endParaRPr lang="fr-FR" baseline="0" dirty="0" smtClean="0"/>
          </a:p>
          <a:p>
            <a:r>
              <a:rPr lang="fr-FR" baseline="0" dirty="0" smtClean="0"/>
              <a:t>Ecotone (2019) avait montré </a:t>
            </a:r>
            <a:r>
              <a:rPr lang="fr-FR" dirty="0" smtClean="0"/>
              <a:t>l’intérêt de considérer la réponse biologique dans le diagnostic de la qualité des masses d’eau estuariennes. </a:t>
            </a:r>
            <a:r>
              <a:rPr lang="fr-FR" baseline="0" dirty="0" smtClean="0"/>
              <a:t>En effet, malgré des tendances à la baisse sur un certain nombre de contaminants, un impact chimique était toujours bien présent.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 err="1" smtClean="0"/>
              <a:t>Séli</a:t>
            </a:r>
            <a:r>
              <a:rPr lang="fr-FR" baseline="0" dirty="0" smtClean="0"/>
              <a:t> (Seine 2018 et Manche 2021) et les travaux en cours du GIPSA (</a:t>
            </a:r>
            <a:r>
              <a:rPr lang="fr-FR" baseline="0" dirty="0" err="1" smtClean="0"/>
              <a:t>Biosurveillance</a:t>
            </a:r>
            <a:r>
              <a:rPr lang="fr-FR" baseline="0" dirty="0" smtClean="0"/>
              <a:t>) qui ont vocation à y répondre.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=&gt; </a:t>
            </a:r>
            <a:r>
              <a:rPr lang="fr-FR" dirty="0" smtClean="0"/>
              <a:t>perspective de pouvoir les proposer comme des outils opérationnels pour la surveillance environnementale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74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maillage territorial de </a:t>
            </a:r>
            <a:r>
              <a:rPr lang="fr-FR" dirty="0" err="1" smtClean="0"/>
              <a:t>Biosurveillance</a:t>
            </a:r>
            <a:r>
              <a:rPr lang="fr-FR" dirty="0" smtClean="0"/>
              <a:t> et le large panel des espèces support testée laisse augurer une photographie intéressante</a:t>
            </a:r>
            <a:r>
              <a:rPr lang="fr-FR" baseline="0" dirty="0" smtClean="0"/>
              <a:t> du continuum Seine =&gt; baie</a:t>
            </a:r>
          </a:p>
          <a:p>
            <a:r>
              <a:rPr lang="fr-FR" baseline="0" dirty="0" smtClean="0"/>
              <a:t>Sachant qu’en plus on investigue d’autres fleuves côtiers</a:t>
            </a:r>
          </a:p>
          <a:p>
            <a:endParaRPr lang="fr-FR" baseline="0" dirty="0" smtClean="0"/>
          </a:p>
          <a:p>
            <a:r>
              <a:rPr lang="fr-FR" baseline="0" dirty="0" smtClean="0"/>
              <a:t>Difficulté à venir : </a:t>
            </a:r>
            <a:r>
              <a:rPr lang="fr-FR" baseline="0" dirty="0" err="1" smtClean="0"/>
              <a:t>caging</a:t>
            </a:r>
            <a:r>
              <a:rPr lang="fr-FR" baseline="0" dirty="0" smtClean="0"/>
              <a:t> vs individus en place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C’est l’avenir des directives (en espérant que la DCE rattrape la DCSMM sur ce sujet)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1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Limiter eutrophisation, augmenter résilience peuplements face au changement climatique.</a:t>
            </a:r>
          </a:p>
          <a:p>
            <a:r>
              <a:rPr lang="fr-FR" dirty="0" smtClean="0"/>
              <a:t>Le seul facteur sur lequel on</a:t>
            </a:r>
            <a:r>
              <a:rPr lang="fr-FR" baseline="0" dirty="0" smtClean="0"/>
              <a:t> peut réellement agir est l’azote.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Comment traduire ce constat en objectifs pour la gestion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Recherche d’objectifs et d’une trajectoire pour les atteindre.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04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xmlns="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FEA-4346-4AED-813A-F925E3568A61}" type="datetimeFigureOut">
              <a:rPr lang="fr-FR" smtClean="0"/>
              <a:t>11/05/2022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AE-B5F4-4D40-A006-D62ABAD4D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31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xmlns="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xmlns="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xmlns="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xmlns="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xmlns="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xmlns="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36" y="347155"/>
            <a:ext cx="2196000" cy="11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11/05/2022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0001"/>
            <a:ext cx="2483848" cy="126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6D3795-E31E-4E8B-B004-3AF906A938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88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07" y="181094"/>
            <a:ext cx="684000" cy="3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4" r:id="rId9"/>
    <p:sldLayoutId id="2147483835" r:id="rId10"/>
  </p:sldLayoutIdLst>
  <p:timing>
    <p:tnLst>
      <p:par>
        <p:cTn id="1" dur="indefinite" restart="never" nodeType="tmRoot"/>
      </p:par>
    </p:tnLst>
  </p:timing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 dirty="0" smtClean="0"/>
              <a:t>17/06/2021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DCP/SLM</a:t>
            </a:r>
          </a:p>
          <a:p>
            <a:r>
              <a:rPr lang="fr-FR" dirty="0" smtClean="0"/>
              <a:t>Manuel SARRAZA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12" y="1562714"/>
            <a:ext cx="4536504" cy="3207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1999" y="2298234"/>
            <a:ext cx="4572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EC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Articulation terre-mer et articulation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cap="all" dirty="0" smtClean="0">
                <a:solidFill>
                  <a:srgbClr val="008ECA"/>
                </a:solidFill>
                <a:latin typeface="Arial" pitchFamily="34" charset="0"/>
                <a:cs typeface="Arial" pitchFamily="34" charset="0"/>
              </a:rPr>
              <a:t>DCE-DCSMM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rgbClr val="008EC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r>
              <a:rPr lang="fr-FR" cap="all" smtClean="0"/>
              <a:t>  </a:t>
            </a:r>
            <a:r>
              <a:rPr lang="fr-FR" sz="700" cap="all" smtClean="0"/>
              <a:t>CG/F/416/01</a:t>
            </a:r>
          </a:p>
          <a:p>
            <a:endParaRPr lang="fr-FR" cap="al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/>
          <a:stretch/>
        </p:blipFill>
        <p:spPr bwMode="auto">
          <a:xfrm>
            <a:off x="3301900" y="1019632"/>
            <a:ext cx="5806604" cy="41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Étoile à 24 branches 6"/>
          <p:cNvSpPr/>
          <p:nvPr/>
        </p:nvSpPr>
        <p:spPr>
          <a:xfrm rot="20427372">
            <a:off x="294972" y="3446805"/>
            <a:ext cx="2263517" cy="1080120"/>
          </a:xfrm>
          <a:prstGeom prst="star24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2"/>
                </a:solidFill>
              </a:rPr>
              <a:t>Work</a:t>
            </a:r>
            <a:r>
              <a:rPr lang="fr-FR" b="1" dirty="0" smtClean="0">
                <a:solidFill>
                  <a:schemeClr val="bg2"/>
                </a:solidFill>
              </a:rPr>
              <a:t> in </a:t>
            </a:r>
            <a:r>
              <a:rPr lang="fr-FR" b="1" dirty="0" err="1" smtClean="0">
                <a:solidFill>
                  <a:schemeClr val="bg2"/>
                </a:solidFill>
              </a:rPr>
              <a:t>progress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323850" y="479324"/>
            <a:ext cx="8424863" cy="539991"/>
          </a:xfrm>
        </p:spPr>
        <p:txBody>
          <a:bodyPr>
            <a:normAutofit/>
          </a:bodyPr>
          <a:lstStyle/>
          <a:p>
            <a:r>
              <a:rPr lang="fr-FR" dirty="0" smtClean="0"/>
              <a:t>Projet </a:t>
            </a:r>
            <a:r>
              <a:rPr lang="fr-FR" dirty="0" err="1" smtClean="0"/>
              <a:t>Biosurveillance</a:t>
            </a:r>
            <a:r>
              <a:rPr lang="fr-FR" dirty="0" smtClean="0"/>
              <a:t> (ZA Seine)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1" y="1504177"/>
            <a:ext cx="2978050" cy="2880320"/>
          </a:xfrm>
        </p:spPr>
        <p:txBody>
          <a:bodyPr/>
          <a:lstStyle/>
          <a:p>
            <a:pPr marL="0" indent="0">
              <a:buNone/>
            </a:pPr>
            <a:r>
              <a:rPr lang="fr-FR" b="0" dirty="0" smtClean="0"/>
              <a:t>Des indicateurs adaptés aux milieux échantillonnés</a:t>
            </a:r>
          </a:p>
          <a:p>
            <a:pPr marL="0" indent="0">
              <a:buNone/>
            </a:pPr>
            <a:r>
              <a:rPr lang="fr-FR" b="0" dirty="0" smtClean="0"/>
              <a:t>Un référentiel d’évaluation commun</a:t>
            </a:r>
          </a:p>
          <a:p>
            <a:pPr marL="0" indent="0">
              <a:buNone/>
            </a:pPr>
            <a:r>
              <a:rPr lang="fr-FR" b="0" dirty="0" smtClean="0"/>
              <a:t>Comment interfacer côte-large ?</a:t>
            </a:r>
            <a:endParaRPr lang="fr-FR" b="0" dirty="0"/>
          </a:p>
          <a:p>
            <a:pPr marL="0" indent="0">
              <a:buNone/>
            </a:pPr>
            <a:r>
              <a:rPr lang="fr-FR" b="0" dirty="0" smtClean="0"/>
              <a:t>Vers une intégration à l’évaluation institutionnelle ?</a:t>
            </a:r>
          </a:p>
        </p:txBody>
      </p:sp>
    </p:spTree>
    <p:extLst>
      <p:ext uri="{BB962C8B-B14F-4D97-AF65-F5344CB8AC3E}">
        <p14:creationId xmlns:p14="http://schemas.microsoft.com/office/powerpoint/2010/main" val="15745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Trajectoire de </a:t>
            </a:r>
            <a:r>
              <a:rPr lang="fr-FR" dirty="0" err="1" smtClean="0"/>
              <a:t>reduction</a:t>
            </a:r>
            <a:r>
              <a:rPr lang="fr-FR" dirty="0" smtClean="0"/>
              <a:t> des apports en azote a la mer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</p:spTree>
    <p:extLst>
      <p:ext uri="{BB962C8B-B14F-4D97-AF65-F5344CB8AC3E}">
        <p14:creationId xmlns:p14="http://schemas.microsoft.com/office/powerpoint/2010/main" val="21163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4"/>
          </p:nvPr>
        </p:nvSpPr>
        <p:spPr>
          <a:xfrm>
            <a:off x="323528" y="1707654"/>
            <a:ext cx="3744416" cy="2880320"/>
          </a:xfrm>
        </p:spPr>
        <p:txBody>
          <a:bodyPr/>
          <a:lstStyle/>
          <a:p>
            <a:pPr marL="377825" indent="-285750">
              <a:buFontTx/>
              <a:buChar char="-"/>
            </a:pPr>
            <a:r>
              <a:rPr lang="fr-FR" b="1" dirty="0" smtClean="0">
                <a:solidFill>
                  <a:srgbClr val="008ECA"/>
                </a:solidFill>
              </a:rPr>
              <a:t>Des échouages localement importants d’algues vertes sur nos plages</a:t>
            </a:r>
          </a:p>
          <a:p>
            <a:pPr marL="377825" indent="-285750">
              <a:buFontTx/>
              <a:buChar char="-"/>
            </a:pPr>
            <a:r>
              <a:rPr lang="fr-FR" b="1" dirty="0" smtClean="0">
                <a:solidFill>
                  <a:srgbClr val="008ECA"/>
                </a:solidFill>
              </a:rPr>
              <a:t>Des épisodes parfois toxiques de blooms </a:t>
            </a:r>
            <a:r>
              <a:rPr lang="fr-FR" b="1" dirty="0" err="1" smtClean="0">
                <a:solidFill>
                  <a:srgbClr val="008ECA"/>
                </a:solidFill>
              </a:rPr>
              <a:t>phytoplanctoniques</a:t>
            </a:r>
            <a:endParaRPr lang="fr-FR" b="1" dirty="0" smtClean="0">
              <a:solidFill>
                <a:srgbClr val="008ECA"/>
              </a:solidFill>
            </a:endParaRPr>
          </a:p>
          <a:p>
            <a:pPr marL="377825" indent="-285750">
              <a:buFontTx/>
              <a:buChar char="-"/>
            </a:pPr>
            <a:r>
              <a:rPr lang="fr-FR" b="1" dirty="0" smtClean="0">
                <a:solidFill>
                  <a:srgbClr val="008ECA"/>
                </a:solidFill>
              </a:rPr>
              <a:t>Du chiendent maritime en expansion</a:t>
            </a:r>
          </a:p>
          <a:p>
            <a:pPr marL="377825" indent="-285750">
              <a:buFontTx/>
              <a:buChar char="-"/>
            </a:pPr>
            <a:endParaRPr lang="fr-FR" b="1" dirty="0">
              <a:solidFill>
                <a:srgbClr val="008ECA"/>
              </a:solidFill>
            </a:endParaRPr>
          </a:p>
          <a:p>
            <a:pPr marL="377825" indent="-285750">
              <a:buFont typeface="Wingdings"/>
              <a:buChar char="à"/>
            </a:pPr>
            <a:r>
              <a:rPr lang="fr-F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Des impacts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écologiques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socio-économiques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sanitaires 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i="1" dirty="0" smtClean="0"/>
              <a:t>Le constat</a:t>
            </a:r>
            <a:endParaRPr lang="fr-FR" i="1" dirty="0"/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>
                <a:solidFill>
                  <a:srgbClr val="008ECA"/>
                </a:solidFill>
              </a:rPr>
              <a:t>Notre littoral face à </a:t>
            </a:r>
            <a:r>
              <a:rPr lang="fr-FR" u="sng" dirty="0" smtClean="0">
                <a:solidFill>
                  <a:srgbClr val="008ECA"/>
                </a:solidFill>
              </a:rPr>
              <a:t>l’eutrophisation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DCP/SLM</a:t>
            </a:r>
            <a:endParaRPr lang="fr-FR" dirty="0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4061052" y="1203598"/>
            <a:ext cx="5047452" cy="3571801"/>
            <a:chOff x="1547664" y="1030908"/>
            <a:chExt cx="7115934" cy="5035548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030908"/>
              <a:ext cx="7115934" cy="5035548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5040368" y="2668321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516558" y="2641996"/>
              <a:ext cx="288032" cy="4514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5029323" y="3182257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409325" y="3266621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931785" y="3171960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464901" y="2392647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770949" y="4978235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 dirty="0" smtClean="0"/>
              <a:t>17/06/2021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4685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07504" y="58549"/>
            <a:ext cx="4098858" cy="2644868"/>
            <a:chOff x="1951925" y="1522626"/>
            <a:chExt cx="4866882" cy="317453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5" y="1522626"/>
              <a:ext cx="4866882" cy="317453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703883" y="2062612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902782" y="233128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35748" y="249220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56642" y="2836392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38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35783" y="2422965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32446" y="2725538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477936" y="318525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28945" y="3701552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547381" y="344133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337367" y="3891213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528945" y="3895994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507189" y="3986423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22854" y="416041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97568" y="4330038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179712" y="2552523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149681" y="2708626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179712" y="2825238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252942" y="2930879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094881" y="3157500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32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386459" y="3000252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617851" y="3038216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847296" y="3044776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126033" y="3121951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053226" y="3040144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244885" y="3159478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556642" y="3443573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347529" y="3169149"/>
              <a:ext cx="267034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270377" y="1597602"/>
              <a:ext cx="3156455" cy="64138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Concentrations en NID hivernal normalisé: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cs typeface="Arial" pitchFamily="34" charset="0"/>
                </a:rPr>
                <a:t>&gt; 26,5 µmol/l (~1,6mg/l)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itchFamily="34" charset="0"/>
                </a:rPr>
                <a:t>&gt; 33 µmol/l (~2mg/l)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036770" y="51470"/>
            <a:ext cx="4098141" cy="2645211"/>
            <a:chOff x="1951925" y="1522626"/>
            <a:chExt cx="4866882" cy="3174535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5" y="1522626"/>
              <a:ext cx="4866882" cy="3174535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5672887" y="2047115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3 %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902782" y="2331281"/>
              <a:ext cx="317290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21 %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566007" y="2507699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5 %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427984" y="2836392"/>
              <a:ext cx="276399" cy="30887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30 %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482452" y="3678305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6 %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493139" y="3425833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4 %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462438" y="3841751"/>
              <a:ext cx="318043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21 %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415944" y="3986423"/>
              <a:ext cx="296286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28 %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454689" y="4160411"/>
              <a:ext cx="311952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31 %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28945" y="4330038"/>
              <a:ext cx="335657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33 %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238897" y="2933396"/>
              <a:ext cx="324992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18 %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755196" y="3037027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3 %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126033" y="3121952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7 %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975736" y="3040144"/>
              <a:ext cx="267034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7 %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268132" y="3159478"/>
              <a:ext cx="321122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26 %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556642" y="3443573"/>
              <a:ext cx="346140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32 %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453794" y="3212074"/>
              <a:ext cx="351995" cy="19806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r-FR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21 %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270377" y="1597601"/>
              <a:ext cx="2734387" cy="45661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Réduction</a:t>
              </a:r>
              <a:r>
                <a:rPr kumimoji="0" lang="fr-FR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de NID hivernal</a:t>
              </a:r>
              <a:r>
                <a:rPr kumimoji="0" lang="fr-FR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normalisé</a:t>
              </a:r>
              <a:b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</a:b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pour</a:t>
              </a:r>
              <a:r>
                <a:rPr kumimoji="0" lang="fr-FR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8ECA"/>
                  </a:solidFill>
                  <a:effectLst/>
                  <a:uLnTx/>
                  <a:uFillTx/>
                  <a:cs typeface="Arial" pitchFamily="34" charset="0"/>
                </a:rPr>
                <a:t> atteindre 26,5 µmol/L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ECA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58" name="Flèche droite 57"/>
          <p:cNvSpPr/>
          <p:nvPr/>
        </p:nvSpPr>
        <p:spPr>
          <a:xfrm>
            <a:off x="4139952" y="1411355"/>
            <a:ext cx="936104" cy="472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1336"/>
            <a:ext cx="4248472" cy="25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0697"/>
            <a:ext cx="2639889" cy="1313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1" name="Flèche vers le bas 60"/>
          <p:cNvSpPr/>
          <p:nvPr/>
        </p:nvSpPr>
        <p:spPr>
          <a:xfrm rot="18869040">
            <a:off x="5781086" y="2524496"/>
            <a:ext cx="480423" cy="845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5364088" y="4209770"/>
            <a:ext cx="936104" cy="472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3" name="Tableau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3460"/>
              </p:ext>
            </p:extLst>
          </p:nvPr>
        </p:nvGraphicFramePr>
        <p:xfrm>
          <a:off x="6372201" y="2448035"/>
          <a:ext cx="2664295" cy="2643995"/>
        </p:xfrm>
        <a:graphic>
          <a:graphicData uri="http://schemas.openxmlformats.org/drawingml/2006/table">
            <a:tbl>
              <a:tblPr/>
              <a:tblGrid>
                <a:gridCol w="666073"/>
                <a:gridCol w="666074"/>
                <a:gridCol w="666074"/>
                <a:gridCol w="666074"/>
              </a:tblGrid>
              <a:tr h="2860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8ECA"/>
                          </a:solidFill>
                          <a:effectLst/>
                          <a:latin typeface="Calibri"/>
                        </a:rPr>
                        <a:t>Concentration Nitrates Fleuves</a:t>
                      </a:r>
                      <a:endParaRPr lang="fr-FR" sz="1200" b="1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0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1" u="none" strike="noStrike" dirty="0" smtClean="0">
                          <a:solidFill>
                            <a:srgbClr val="008ECA"/>
                          </a:solidFill>
                          <a:effectLst/>
                          <a:latin typeface="Calibri"/>
                        </a:rPr>
                        <a:t>Seuil Marin</a:t>
                      </a:r>
                      <a:endParaRPr lang="fr-FR" sz="1000" b="1" i="1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>
                          <a:solidFill>
                            <a:srgbClr val="008ECA"/>
                          </a:solidFill>
                          <a:effectLst/>
                          <a:latin typeface="Calibri"/>
                        </a:rPr>
                        <a:t>33 µmol/L</a:t>
                      </a: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>
                          <a:solidFill>
                            <a:srgbClr val="008ECA"/>
                          </a:solidFill>
                          <a:effectLst/>
                          <a:latin typeface="Calibri"/>
                        </a:rPr>
                        <a:t>26,5 µmol/L</a:t>
                      </a: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solidFill>
                            <a:srgbClr val="008ECA"/>
                          </a:solidFill>
                          <a:effectLst/>
                          <a:latin typeface="Calibri"/>
                        </a:rPr>
                        <a:t>N/P&lt;30</a:t>
                      </a:r>
                      <a:endParaRPr lang="fr-FR" sz="1000" b="1" i="1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Couesnon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25</a:t>
                      </a:r>
                      <a:r>
                        <a:rPr lang="fr-FR" sz="1400" b="1" i="0" u="none" strike="noStrike" baseline="0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 mg/L</a:t>
                      </a:r>
                      <a:endParaRPr lang="fr-FR" sz="14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20 mg/L</a:t>
                      </a:r>
                      <a:endParaRPr lang="fr-FR" sz="14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Sélune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Sée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Sienne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Douve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22 mg/L</a:t>
                      </a:r>
                      <a:endParaRPr lang="fr-FR" sz="14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19 mg/L</a:t>
                      </a:r>
                      <a:endParaRPr lang="fr-FR" sz="14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mg/l</a:t>
                      </a: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Vire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err="1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Seulles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Orne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Dives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Touques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Seine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9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Arques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65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 smtClean="0">
                          <a:solidFill>
                            <a:srgbClr val="0C0C43"/>
                          </a:solidFill>
                          <a:effectLst/>
                          <a:latin typeface="Calibri"/>
                        </a:rPr>
                        <a:t>Bresle</a:t>
                      </a:r>
                      <a:endParaRPr lang="fr-FR" sz="1000" b="1" i="0" u="none" strike="noStrike" dirty="0">
                        <a:solidFill>
                          <a:srgbClr val="0C0C43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8ECA"/>
                        </a:solidFill>
                        <a:effectLst/>
                        <a:latin typeface="Calibri"/>
                      </a:endParaRPr>
                    </a:p>
                  </a:txBody>
                  <a:tcPr marL="6977" marR="6977" marT="69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253295" y="2757207"/>
            <a:ext cx="2913224" cy="22659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8ECA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ECA"/>
                </a:solidFill>
                <a:effectLst/>
                <a:uLnTx/>
                <a:uFillTx/>
                <a:cs typeface="Arial" pitchFamily="34" charset="0"/>
              </a:rPr>
              <a:t>Panaches</a:t>
            </a:r>
            <a:r>
              <a:rPr kumimoji="0" lang="fr-FR" sz="1000" b="1" i="0" u="none" strike="noStrike" kern="0" cap="none" spc="0" normalizeH="0" noProof="0" dirty="0" smtClean="0">
                <a:ln>
                  <a:noFill/>
                </a:ln>
                <a:solidFill>
                  <a:srgbClr val="008ECA"/>
                </a:solidFill>
                <a:effectLst/>
                <a:uLnTx/>
                <a:uFillTx/>
                <a:cs typeface="Arial" pitchFamily="34" charset="0"/>
              </a:rPr>
              <a:t> fluviaux </a:t>
            </a:r>
            <a:r>
              <a:rPr kumimoji="0" lang="fr-FR" sz="900" b="1" i="1" u="none" strike="noStrike" kern="0" cap="none" spc="0" normalizeH="0" noProof="0" dirty="0" smtClean="0">
                <a:ln>
                  <a:noFill/>
                </a:ln>
                <a:solidFill>
                  <a:srgbClr val="008ECA"/>
                </a:solidFill>
                <a:effectLst/>
                <a:uLnTx/>
                <a:uFillTx/>
                <a:cs typeface="Arial" pitchFamily="34" charset="0"/>
              </a:rPr>
              <a:t>(source : modélisation Ifremer)</a:t>
            </a:r>
            <a:endParaRPr kumimoji="0" lang="fr-FR" sz="1000" b="1" i="1" u="none" strike="noStrike" kern="0" cap="none" spc="0" normalizeH="0" baseline="0" noProof="0" dirty="0" smtClean="0">
              <a:ln>
                <a:noFill/>
              </a:ln>
              <a:solidFill>
                <a:srgbClr val="008ECA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necteur droit 59"/>
          <p:cNvCxnSpPr>
            <a:stCxn id="53" idx="2"/>
            <a:endCxn id="34" idx="0"/>
          </p:cNvCxnSpPr>
          <p:nvPr/>
        </p:nvCxnSpPr>
        <p:spPr>
          <a:xfrm>
            <a:off x="4312714" y="2255057"/>
            <a:ext cx="0" cy="1164064"/>
          </a:xfrm>
          <a:prstGeom prst="line">
            <a:avLst/>
          </a:prstGeom>
          <a:ln>
            <a:solidFill>
              <a:srgbClr val="0C0C4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4" idx="2"/>
            <a:endCxn id="35" idx="0"/>
          </p:cNvCxnSpPr>
          <p:nvPr/>
        </p:nvCxnSpPr>
        <p:spPr>
          <a:xfrm>
            <a:off x="5752714" y="2255057"/>
            <a:ext cx="0" cy="1164064"/>
          </a:xfrm>
          <a:prstGeom prst="line">
            <a:avLst/>
          </a:prstGeom>
          <a:ln>
            <a:solidFill>
              <a:srgbClr val="0C0C4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56" idx="2"/>
            <a:endCxn id="36" idx="0"/>
          </p:cNvCxnSpPr>
          <p:nvPr/>
        </p:nvCxnSpPr>
        <p:spPr>
          <a:xfrm>
            <a:off x="8395114" y="2255040"/>
            <a:ext cx="0" cy="1164512"/>
          </a:xfrm>
          <a:prstGeom prst="line">
            <a:avLst/>
          </a:prstGeom>
          <a:ln>
            <a:solidFill>
              <a:srgbClr val="0C0C4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76" idx="2"/>
            <a:endCxn id="33" idx="0"/>
          </p:cNvCxnSpPr>
          <p:nvPr/>
        </p:nvCxnSpPr>
        <p:spPr>
          <a:xfrm>
            <a:off x="2872714" y="2982312"/>
            <a:ext cx="0" cy="426589"/>
          </a:xfrm>
          <a:prstGeom prst="line">
            <a:avLst/>
          </a:prstGeom>
          <a:ln>
            <a:solidFill>
              <a:srgbClr val="0C0C4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851" y="1104663"/>
            <a:ext cx="8424614" cy="458975"/>
          </a:xfrm>
        </p:spPr>
        <p:txBody>
          <a:bodyPr/>
          <a:lstStyle/>
          <a:p>
            <a:pPr algn="just"/>
            <a:r>
              <a:rPr lang="fr-FR" i="1" dirty="0"/>
              <a:t>Cibles en matière de concentration en nitrates visant à réduire les excès de nutriments </a:t>
            </a:r>
            <a:r>
              <a:rPr lang="fr-FR" i="1" dirty="0" smtClean="0"/>
              <a:t>pour limiter </a:t>
            </a:r>
            <a:r>
              <a:rPr lang="fr-FR" i="1" dirty="0"/>
              <a:t>les phénomènes d’eutrophisation littorale et marine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008ECA"/>
                </a:solidFill>
              </a:rPr>
              <a:t>Dans les objectifs du projet de SDAGE </a:t>
            </a:r>
            <a:r>
              <a:rPr lang="fr-FR" sz="1800" u="sng" dirty="0" smtClean="0">
                <a:solidFill>
                  <a:srgbClr val="008ECA"/>
                </a:solidFill>
              </a:rPr>
              <a:t>(chapitre 4)</a:t>
            </a:r>
            <a:r>
              <a:rPr lang="fr-FR" u="sng" dirty="0"/>
              <a:t/>
            </a:r>
            <a:br>
              <a:rPr lang="fr-FR" u="sng" dirty="0"/>
            </a:br>
            <a:endParaRPr lang="fr-FR" u="sng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DCP/SLM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1194722" y="4012189"/>
            <a:ext cx="7524000" cy="647793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solidFill>
              <a:srgbClr val="0C0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>
            <a:endCxn id="37" idx="2"/>
          </p:cNvCxnSpPr>
          <p:nvPr/>
        </p:nvCxnSpPr>
        <p:spPr>
          <a:xfrm flipV="1">
            <a:off x="1194722" y="3778233"/>
            <a:ext cx="0" cy="233958"/>
          </a:xfrm>
          <a:prstGeom prst="line">
            <a:avLst/>
          </a:prstGeom>
          <a:ln w="25400">
            <a:solidFill>
              <a:srgbClr val="0C0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33" idx="2"/>
          </p:cNvCxnSpPr>
          <p:nvPr/>
        </p:nvCxnSpPr>
        <p:spPr>
          <a:xfrm flipV="1">
            <a:off x="2872714" y="3778233"/>
            <a:ext cx="0" cy="233958"/>
          </a:xfrm>
          <a:prstGeom prst="line">
            <a:avLst/>
          </a:prstGeom>
          <a:ln w="25400">
            <a:solidFill>
              <a:srgbClr val="0C0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34" idx="2"/>
          </p:cNvCxnSpPr>
          <p:nvPr/>
        </p:nvCxnSpPr>
        <p:spPr>
          <a:xfrm flipV="1">
            <a:off x="4312714" y="3788453"/>
            <a:ext cx="0" cy="223738"/>
          </a:xfrm>
          <a:prstGeom prst="line">
            <a:avLst/>
          </a:prstGeom>
          <a:ln w="25400">
            <a:solidFill>
              <a:srgbClr val="0C0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35" idx="2"/>
          </p:cNvCxnSpPr>
          <p:nvPr/>
        </p:nvCxnSpPr>
        <p:spPr>
          <a:xfrm flipV="1">
            <a:off x="5752714" y="3788453"/>
            <a:ext cx="0" cy="223737"/>
          </a:xfrm>
          <a:prstGeom prst="line">
            <a:avLst/>
          </a:prstGeom>
          <a:ln w="25400">
            <a:solidFill>
              <a:srgbClr val="0C0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36" idx="2"/>
          </p:cNvCxnSpPr>
          <p:nvPr/>
        </p:nvCxnSpPr>
        <p:spPr>
          <a:xfrm flipV="1">
            <a:off x="8395114" y="3788884"/>
            <a:ext cx="0" cy="227549"/>
          </a:xfrm>
          <a:prstGeom prst="line">
            <a:avLst/>
          </a:prstGeom>
          <a:ln w="25400">
            <a:solidFill>
              <a:srgbClr val="0C0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505576" y="3408901"/>
            <a:ext cx="7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C0C43"/>
                </a:solidFill>
              </a:rPr>
              <a:t>2027</a:t>
            </a:r>
            <a:endParaRPr lang="fr-FR" dirty="0">
              <a:solidFill>
                <a:srgbClr val="0C0C43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45576" y="3419121"/>
            <a:ext cx="7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C0C43"/>
                </a:solidFill>
              </a:rPr>
              <a:t>2033</a:t>
            </a:r>
            <a:endParaRPr lang="fr-FR" dirty="0">
              <a:solidFill>
                <a:srgbClr val="0C0C43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385576" y="3419121"/>
            <a:ext cx="7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C0C43"/>
                </a:solidFill>
              </a:rPr>
              <a:t>2039</a:t>
            </a:r>
            <a:endParaRPr lang="fr-FR" dirty="0">
              <a:solidFill>
                <a:srgbClr val="0C0C43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27976" y="3419552"/>
            <a:ext cx="7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C0C43"/>
                </a:solidFill>
              </a:rPr>
              <a:t>2050</a:t>
            </a:r>
            <a:endParaRPr lang="fr-FR" dirty="0">
              <a:solidFill>
                <a:srgbClr val="0C0C43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27584" y="3408901"/>
            <a:ext cx="7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C0C43"/>
                </a:solidFill>
              </a:rPr>
              <a:t>2020</a:t>
            </a:r>
            <a:endParaRPr lang="fr-FR" dirty="0">
              <a:solidFill>
                <a:srgbClr val="0C0C43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722197" y="2636583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25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722197" y="1916503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22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2197" y="1916503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19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162197" y="2636583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20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804597" y="1916486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12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804597" y="2643758"/>
            <a:ext cx="118103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8ECA"/>
                </a:solidFill>
              </a:rPr>
              <a:t>20 mg/L</a:t>
            </a:r>
            <a:endParaRPr lang="fr-FR" sz="1600" dirty="0">
              <a:solidFill>
                <a:srgbClr val="008ECA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-167196" y="17626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C0C43"/>
                </a:solidFill>
              </a:rPr>
              <a:t>Baie de Seine</a:t>
            </a:r>
            <a:endParaRPr lang="fr-FR" i="1" dirty="0">
              <a:solidFill>
                <a:srgbClr val="0C0C43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-180528" y="24898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C0C43"/>
                </a:solidFill>
              </a:rPr>
              <a:t>Ouest Cotentin</a:t>
            </a:r>
            <a:endParaRPr lang="fr-FR" i="1" dirty="0">
              <a:solidFill>
                <a:srgbClr val="0C0C43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82197" y="1916486"/>
            <a:ext cx="1181034" cy="1065826"/>
          </a:xfrm>
          <a:prstGeom prst="rect">
            <a:avLst/>
          </a:prstGeom>
          <a:solidFill>
            <a:schemeClr val="bg1"/>
          </a:solidFill>
          <a:ln w="12700">
            <a:solidFill>
              <a:srgbClr val="0C0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2505576" y="2139702"/>
            <a:ext cx="633362" cy="504056"/>
          </a:xfrm>
          <a:prstGeom prst="straightConnector1">
            <a:avLst/>
          </a:prstGeom>
          <a:ln w="50800">
            <a:solidFill>
              <a:srgbClr val="008E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 dirty="0" smtClean="0"/>
              <a:t>17/06/2021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791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00" y="3369119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59" y="1680812"/>
            <a:ext cx="4595113" cy="325170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12" y="3371703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00" y="1708075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37" y="1708076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00" y="43187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37" y="51470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67" y="51470"/>
            <a:ext cx="2408616" cy="16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E45A732E-432A-CB4E-9BAD-E9025E01C9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 dirty="0"/>
              <a:t>29/03/2021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682801"/>
            <a:ext cx="1892779" cy="539991"/>
          </a:xfrm>
        </p:spPr>
        <p:txBody>
          <a:bodyPr>
            <a:noAutofit/>
          </a:bodyPr>
          <a:lstStyle/>
          <a:p>
            <a:r>
              <a:rPr lang="fr-FR" sz="1800" u="sng" dirty="0" smtClean="0">
                <a:solidFill>
                  <a:srgbClr val="008ECA"/>
                </a:solidFill>
              </a:rPr>
              <a:t>… au continent</a:t>
            </a:r>
            <a:r>
              <a:rPr lang="fr-FR" sz="1800" u="sng" dirty="0"/>
              <a:t/>
            </a:r>
            <a:br>
              <a:rPr lang="fr-FR" sz="1800" u="sng" dirty="0"/>
            </a:br>
            <a:endParaRPr lang="fr-FR" sz="1800" u="sng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9512" y="1248679"/>
            <a:ext cx="1532416" cy="242951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Décagone 11"/>
          <p:cNvSpPr/>
          <p:nvPr/>
        </p:nvSpPr>
        <p:spPr>
          <a:xfrm>
            <a:off x="3746649" y="339502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8" name="Décagone 27"/>
          <p:cNvSpPr/>
          <p:nvPr/>
        </p:nvSpPr>
        <p:spPr>
          <a:xfrm>
            <a:off x="6228184" y="352905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9" name="Décagone 28"/>
          <p:cNvSpPr/>
          <p:nvPr/>
        </p:nvSpPr>
        <p:spPr>
          <a:xfrm>
            <a:off x="8637711" y="339502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0" name="Décagone 29"/>
          <p:cNvSpPr/>
          <p:nvPr/>
        </p:nvSpPr>
        <p:spPr>
          <a:xfrm>
            <a:off x="6228184" y="1980188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1" name="Décagone 30"/>
          <p:cNvSpPr/>
          <p:nvPr/>
        </p:nvSpPr>
        <p:spPr>
          <a:xfrm>
            <a:off x="8629962" y="1980188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2" name="Décagone 31"/>
          <p:cNvSpPr/>
          <p:nvPr/>
        </p:nvSpPr>
        <p:spPr>
          <a:xfrm>
            <a:off x="6228184" y="3620874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3" name="Décagone 32"/>
          <p:cNvSpPr/>
          <p:nvPr/>
        </p:nvSpPr>
        <p:spPr>
          <a:xfrm>
            <a:off x="8637711" y="3614510"/>
            <a:ext cx="288032" cy="2880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758206" y="2518906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1</a:t>
            </a:r>
            <a:endParaRPr lang="fr-FR" sz="105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4266" y="3314413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2</a:t>
            </a:r>
            <a:endParaRPr lang="fr-FR" sz="105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23728" y="2766098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3</a:t>
            </a:r>
            <a:endParaRPr lang="fr-FR" sz="105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81833" y="2711192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990099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771800" y="2814196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990099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633270" y="1969303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990099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2859782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6</a:t>
            </a:r>
            <a:endParaRPr lang="fr-FR" sz="105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Adaptation au changement </a:t>
            </a:r>
            <a:r>
              <a:rPr lang="fr-FR" dirty="0" err="1" smtClean="0"/>
              <a:t>cotier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</p:spTree>
    <p:extLst>
      <p:ext uri="{BB962C8B-B14F-4D97-AF65-F5344CB8AC3E}">
        <p14:creationId xmlns:p14="http://schemas.microsoft.com/office/powerpoint/2010/main" val="35070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398713" y="4804038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23850" y="4818129"/>
            <a:ext cx="1170000" cy="345869"/>
          </a:xfrm>
        </p:spPr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627784" y="1563638"/>
            <a:ext cx="3960440" cy="2520280"/>
            <a:chOff x="1907704" y="1152128"/>
            <a:chExt cx="5184576" cy="360040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699792" y="1152128"/>
              <a:ext cx="3672408" cy="1080120"/>
            </a:xfrm>
            <a:prstGeom prst="roundRect">
              <a:avLst/>
            </a:prstGeom>
            <a:solidFill>
              <a:srgbClr val="00B0F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DSF</a:t>
              </a:r>
            </a:p>
            <a:p>
              <a:pPr algn="ctr"/>
              <a:r>
                <a:rPr lang="fr-FR" sz="1100" i="1" dirty="0" smtClean="0"/>
                <a:t>Document Stratégique de Façade</a:t>
              </a:r>
              <a:endParaRPr lang="fr-FR" sz="1100" i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907704" y="2232248"/>
              <a:ext cx="2700300" cy="1080120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PGRI</a:t>
              </a:r>
            </a:p>
            <a:p>
              <a:pPr algn="ctr"/>
              <a:r>
                <a:rPr lang="fr-FR" sz="1100" i="1" dirty="0" smtClean="0"/>
                <a:t>Plan de Gestion du Risque Inondation</a:t>
              </a:r>
              <a:endParaRPr lang="fr-FR" sz="1100" i="1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391980" y="2068800"/>
              <a:ext cx="2700300" cy="1080120"/>
            </a:xfrm>
            <a:prstGeom prst="roundRect">
              <a:avLst/>
            </a:prstGeom>
            <a:solidFill>
              <a:srgbClr val="92D05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SDAGE</a:t>
              </a:r>
            </a:p>
            <a:p>
              <a:pPr algn="ctr"/>
              <a:r>
                <a:rPr lang="fr-FR" sz="1100" i="1" dirty="0" smtClean="0"/>
                <a:t>Schéma Directeur d’Aménagement et de Gestion des Eaux</a:t>
              </a:r>
              <a:endParaRPr lang="fr-FR" sz="1100" i="1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699792" y="3672408"/>
              <a:ext cx="3672408" cy="108012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SRADDET</a:t>
              </a:r>
            </a:p>
            <a:p>
              <a:pPr algn="ctr"/>
              <a:r>
                <a:rPr lang="fr-FR" sz="1100" i="1" dirty="0"/>
                <a:t>Schéma Régional d’Aménagement, de Développement Durable et d’Egalité des Territoires</a:t>
              </a:r>
            </a:p>
          </p:txBody>
        </p:sp>
      </p:grpSp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323850" y="648000"/>
            <a:ext cx="8424863" cy="627605"/>
          </a:xfrm>
        </p:spPr>
        <p:txBody>
          <a:bodyPr>
            <a:normAutofit/>
          </a:bodyPr>
          <a:lstStyle/>
          <a:p>
            <a:r>
              <a:rPr lang="fr-FR" dirty="0" smtClean="0"/>
              <a:t>Les documents de planification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323851" y="1176671"/>
            <a:ext cx="8424614" cy="242951"/>
          </a:xfrm>
        </p:spPr>
        <p:txBody>
          <a:bodyPr/>
          <a:lstStyle/>
          <a:p>
            <a:r>
              <a:rPr lang="fr-FR" sz="1400" dirty="0"/>
              <a:t>Avec des cycles communs : diagnostic, objectifs, programme d’action, analyse économique</a:t>
            </a:r>
          </a:p>
          <a:p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4538092" y="1419622"/>
            <a:ext cx="15023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DCSMM, DCPEM – secrétariat : DIRM</a:t>
            </a:r>
            <a:endParaRPr lang="fr-FR" sz="6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716016" y="2931790"/>
            <a:ext cx="18646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Loi sur l’eau, DCE – secrétariat : agence de l’eau</a:t>
            </a:r>
            <a:endParaRPr lang="fr-FR" sz="600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627784" y="3054598"/>
            <a:ext cx="10518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DI – secrétariat : DRIEAT</a:t>
            </a:r>
            <a:endParaRPr lang="fr-FR" sz="6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4704968" y="4053438"/>
            <a:ext cx="13260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Loi </a:t>
            </a:r>
            <a:r>
              <a:rPr lang="fr-FR" sz="600" i="1" dirty="0" err="1" smtClean="0"/>
              <a:t>NOTRe</a:t>
            </a:r>
            <a:r>
              <a:rPr lang="fr-FR" sz="600" i="1" dirty="0" smtClean="0"/>
              <a:t> – secrétariat : Région</a:t>
            </a:r>
            <a:endParaRPr lang="fr-FR" sz="600" i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47601" y="1635646"/>
            <a:ext cx="2727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70C0"/>
                </a:solidFill>
              </a:rPr>
              <a:t>Bon Etat des milieux littoraux et marins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70C0"/>
                </a:solidFill>
              </a:rPr>
              <a:t>Planification de l’Espace Marin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7601" y="2238493"/>
            <a:ext cx="265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92D050"/>
                </a:solidFill>
              </a:rPr>
              <a:t>Bon Etat des milieux aquatiques continentaux, littoraux et souterrains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92D050"/>
                </a:solidFill>
              </a:rPr>
              <a:t>Gestion de la ressource en eau et des zones protégées</a:t>
            </a:r>
            <a:endParaRPr lang="fr-FR" sz="1100" dirty="0">
              <a:solidFill>
                <a:srgbClr val="92D05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7600" y="2949431"/>
            <a:ext cx="2655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B050"/>
                </a:solidFill>
              </a:rPr>
              <a:t>Gestion du risque inondation et submersion</a:t>
            </a:r>
            <a:endParaRPr lang="fr-FR" sz="1100" dirty="0">
              <a:solidFill>
                <a:srgbClr val="00B05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4940" y="345994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bg2"/>
                </a:solidFill>
              </a:rPr>
              <a:t>Urbanisme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bg2"/>
                </a:solidFill>
              </a:rPr>
              <a:t>Déchets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bg2"/>
                </a:solidFill>
              </a:rPr>
              <a:t>Energie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bg2"/>
                </a:solidFill>
              </a:rPr>
              <a:t>Aménagement du territoire</a:t>
            </a:r>
            <a:endParaRPr lang="fr-FR" sz="1100" dirty="0">
              <a:solidFill>
                <a:schemeClr val="bg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46" y="1921865"/>
            <a:ext cx="937097" cy="132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4395" y="2204521"/>
            <a:ext cx="1524927" cy="75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e 70"/>
          <p:cNvGrpSpPr/>
          <p:nvPr/>
        </p:nvGrpSpPr>
        <p:grpSpPr>
          <a:xfrm>
            <a:off x="6732240" y="3317230"/>
            <a:ext cx="1872208" cy="1179890"/>
            <a:chOff x="5220462" y="4046926"/>
            <a:chExt cx="3857278" cy="2374038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86" t="11742" r="28601" b="9371"/>
            <a:stretch/>
          </p:blipFill>
          <p:spPr bwMode="auto">
            <a:xfrm>
              <a:off x="5220462" y="4376310"/>
              <a:ext cx="2112038" cy="20446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0" t="3056" r="1101" b="7829"/>
            <a:stretch/>
          </p:blipFill>
          <p:spPr bwMode="auto">
            <a:xfrm>
              <a:off x="7332500" y="4046926"/>
              <a:ext cx="1745240" cy="225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" name="AutoShape 4" descr="le cycle de la DCE"/>
          <p:cNvSpPr>
            <a:spLocks noChangeAspect="1" noChangeArrowheads="1"/>
          </p:cNvSpPr>
          <p:nvPr/>
        </p:nvSpPr>
        <p:spPr bwMode="auto">
          <a:xfrm>
            <a:off x="155575" y="-1736725"/>
            <a:ext cx="49053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6" descr="le cycle de la DCE"/>
          <p:cNvSpPr>
            <a:spLocks noChangeAspect="1" noChangeArrowheads="1"/>
          </p:cNvSpPr>
          <p:nvPr/>
        </p:nvSpPr>
        <p:spPr bwMode="auto">
          <a:xfrm>
            <a:off x="63500" y="-136525"/>
            <a:ext cx="49053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7164288" y="1707654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Programmes d’action</a:t>
            </a:r>
            <a:endParaRPr lang="fr-FR" sz="1400" i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7163613" y="3200077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Analyse économique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303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398713" y="4803998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23850" y="4818129"/>
            <a:ext cx="1170000" cy="345869"/>
          </a:xfrm>
        </p:spPr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411760" y="1563638"/>
            <a:ext cx="3960440" cy="2520280"/>
            <a:chOff x="1907704" y="1152128"/>
            <a:chExt cx="5184576" cy="360040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699792" y="1152128"/>
              <a:ext cx="3672408" cy="1080120"/>
            </a:xfrm>
            <a:prstGeom prst="roundRect">
              <a:avLst/>
            </a:prstGeom>
            <a:solidFill>
              <a:srgbClr val="00B0F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DSF</a:t>
              </a:r>
            </a:p>
            <a:p>
              <a:pPr algn="ctr"/>
              <a:r>
                <a:rPr lang="fr-FR" sz="1100" i="1" dirty="0" smtClean="0"/>
                <a:t>Document Stratégique de Façade</a:t>
              </a:r>
              <a:endParaRPr lang="fr-FR" sz="1100" i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907704" y="2232248"/>
              <a:ext cx="2700300" cy="1080120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PGRI</a:t>
              </a:r>
            </a:p>
            <a:p>
              <a:pPr algn="ctr"/>
              <a:r>
                <a:rPr lang="fr-FR" sz="1100" i="1" dirty="0" smtClean="0"/>
                <a:t>Plan de Gestion du Risque Inondation</a:t>
              </a:r>
              <a:endParaRPr lang="fr-FR" sz="1100" i="1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391980" y="2068800"/>
              <a:ext cx="2700300" cy="1080120"/>
            </a:xfrm>
            <a:prstGeom prst="roundRect">
              <a:avLst/>
            </a:prstGeom>
            <a:solidFill>
              <a:srgbClr val="92D050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SDAGE</a:t>
              </a:r>
            </a:p>
            <a:p>
              <a:pPr algn="ctr"/>
              <a:r>
                <a:rPr lang="fr-FR" sz="1100" i="1" dirty="0" smtClean="0"/>
                <a:t>Schéma Directeur d’Aménagement et de Gestion des Eaux</a:t>
              </a:r>
              <a:endParaRPr lang="fr-FR" sz="1100" i="1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699792" y="3672408"/>
              <a:ext cx="3672408" cy="108012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SRADDET</a:t>
              </a:r>
            </a:p>
            <a:p>
              <a:pPr algn="ctr"/>
              <a:r>
                <a:rPr lang="fr-FR" sz="1100" i="1" dirty="0"/>
                <a:t>Schéma Régional d’Aménagement, de Développement Durable et d’Egalité des Territoires</a:t>
              </a:r>
            </a:p>
          </p:txBody>
        </p:sp>
      </p:grpSp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323850" y="648000"/>
            <a:ext cx="8424863" cy="627605"/>
          </a:xfrm>
        </p:spPr>
        <p:txBody>
          <a:bodyPr/>
          <a:lstStyle/>
          <a:p>
            <a:r>
              <a:rPr lang="fr-FR" dirty="0" smtClean="0"/>
              <a:t>Des périmètres géographiques communs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5037956" y="1419622"/>
            <a:ext cx="7970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DCSMM, DCPEM</a:t>
            </a:r>
            <a:endParaRPr lang="fr-FR" sz="6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556488" y="2931790"/>
            <a:ext cx="8082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Loi sur l’eau, DCE</a:t>
            </a:r>
            <a:endParaRPr lang="fr-FR" sz="600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411760" y="304277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DI</a:t>
            </a:r>
            <a:endParaRPr lang="fr-FR" sz="6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5250552" y="4053438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smtClean="0"/>
              <a:t>Loi </a:t>
            </a:r>
            <a:r>
              <a:rPr lang="fr-FR" sz="600" i="1" dirty="0" err="1" smtClean="0"/>
              <a:t>NOTRe</a:t>
            </a:r>
            <a:endParaRPr lang="fr-FR" sz="600" i="1" dirty="0"/>
          </a:p>
        </p:txBody>
      </p:sp>
      <p:grpSp>
        <p:nvGrpSpPr>
          <p:cNvPr id="34" name="Groupe 33"/>
          <p:cNvGrpSpPr/>
          <p:nvPr/>
        </p:nvGrpSpPr>
        <p:grpSpPr>
          <a:xfrm>
            <a:off x="395536" y="1415232"/>
            <a:ext cx="2054324" cy="2846412"/>
            <a:chOff x="-1476672" y="172626"/>
            <a:chExt cx="2054324" cy="2846412"/>
          </a:xfrm>
        </p:grpSpPr>
        <p:sp>
          <p:nvSpPr>
            <p:cNvPr id="35" name="Rectangle 34"/>
            <p:cNvSpPr/>
            <p:nvPr/>
          </p:nvSpPr>
          <p:spPr>
            <a:xfrm>
              <a:off x="-1404664" y="1221223"/>
              <a:ext cx="504056" cy="170357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r-FR" sz="1100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1276086" y="261020"/>
              <a:ext cx="246901" cy="1278518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r-FR" sz="1100" dirty="0" smtClean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333380" y="1539538"/>
              <a:ext cx="361488" cy="13852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r-FR" sz="1100" dirty="0" smtClean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476672" y="1539538"/>
              <a:ext cx="648072" cy="1000540"/>
            </a:xfrm>
            <a:prstGeom prst="rect">
              <a:avLst/>
            </a:prstGeom>
            <a:solidFill>
              <a:srgbClr val="FF33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r-FR" sz="1100" dirty="0" smtClean="0"/>
            </a:p>
          </p:txBody>
        </p:sp>
        <p:sp>
          <p:nvSpPr>
            <p:cNvPr id="54" name="Légende à une bordure 1 53"/>
            <p:cNvSpPr/>
            <p:nvPr/>
          </p:nvSpPr>
          <p:spPr>
            <a:xfrm>
              <a:off x="-699824" y="172626"/>
              <a:ext cx="770384" cy="180600"/>
            </a:xfrm>
            <a:prstGeom prst="accentCallout1">
              <a:avLst>
                <a:gd name="adj1" fmla="val 49845"/>
                <a:gd name="adj2" fmla="val -8333"/>
                <a:gd name="adj3" fmla="val 50311"/>
                <a:gd name="adj4" fmla="val -559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ZEE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Légende à une bordure 1 54"/>
            <p:cNvSpPr/>
            <p:nvPr/>
          </p:nvSpPr>
          <p:spPr>
            <a:xfrm>
              <a:off x="-699824" y="806974"/>
              <a:ext cx="770384" cy="180600"/>
            </a:xfrm>
            <a:prstGeom prst="accentCallout1">
              <a:avLst>
                <a:gd name="adj1" fmla="val 49845"/>
                <a:gd name="adj2" fmla="val -8333"/>
                <a:gd name="adj3" fmla="val 50311"/>
                <a:gd name="adj4" fmla="val -559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12 milles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56" name="Légende à une bordure 1 55"/>
            <p:cNvSpPr/>
            <p:nvPr/>
          </p:nvSpPr>
          <p:spPr>
            <a:xfrm>
              <a:off x="-681156" y="1117866"/>
              <a:ext cx="1008112" cy="180600"/>
            </a:xfrm>
            <a:prstGeom prst="accentCallout1">
              <a:avLst>
                <a:gd name="adj1" fmla="val 49845"/>
                <a:gd name="adj2" fmla="val -8333"/>
                <a:gd name="adj3" fmla="val 46092"/>
                <a:gd name="adj4" fmla="val -430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0 CM + 1 mille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57" name="Légende à une bordure 1 56"/>
            <p:cNvSpPr/>
            <p:nvPr/>
          </p:nvSpPr>
          <p:spPr>
            <a:xfrm>
              <a:off x="-661724" y="1439806"/>
              <a:ext cx="1239376" cy="180600"/>
            </a:xfrm>
            <a:prstGeom prst="accentCallout1">
              <a:avLst>
                <a:gd name="adj1" fmla="val 49845"/>
                <a:gd name="adj2" fmla="val -8333"/>
                <a:gd name="adj3" fmla="val 50311"/>
                <a:gd name="adj4" fmla="val -374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DPM, LTM, LSE …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Légende à une bordure 1 57"/>
            <p:cNvSpPr/>
            <p:nvPr/>
          </p:nvSpPr>
          <p:spPr>
            <a:xfrm>
              <a:off x="-699824" y="2436870"/>
              <a:ext cx="770384" cy="180600"/>
            </a:xfrm>
            <a:prstGeom prst="accentCallout1">
              <a:avLst>
                <a:gd name="adj1" fmla="val 49845"/>
                <a:gd name="adj2" fmla="val -8333"/>
                <a:gd name="adj3" fmla="val 50311"/>
                <a:gd name="adj4" fmla="val -559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Région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Légende à une bordure 1 58"/>
            <p:cNvSpPr/>
            <p:nvPr/>
          </p:nvSpPr>
          <p:spPr>
            <a:xfrm>
              <a:off x="-699824" y="2838438"/>
              <a:ext cx="770384" cy="180600"/>
            </a:xfrm>
            <a:prstGeom prst="accentCallout1">
              <a:avLst>
                <a:gd name="adj1" fmla="val 49845"/>
                <a:gd name="adj2" fmla="val -8333"/>
                <a:gd name="adj3" fmla="val 50311"/>
                <a:gd name="adj4" fmla="val -559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1000" dirty="0" smtClean="0">
                  <a:solidFill>
                    <a:schemeClr val="tx1"/>
                  </a:solidFill>
                </a:rPr>
                <a:t>Bassin versant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6964" r="2051" b="2478"/>
          <a:stretch/>
        </p:blipFill>
        <p:spPr bwMode="auto">
          <a:xfrm>
            <a:off x="6476694" y="1995686"/>
            <a:ext cx="2631810" cy="193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19884-7A29-DC4E-9311-A62E54788E52}" type="datetime1">
              <a:rPr lang="fr-FR" smtClean="0"/>
              <a:t>11/05/2022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Rapports de compatibilité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771550"/>
            <a:ext cx="4198661" cy="345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rganigramme : Décision 14"/>
          <p:cNvSpPr/>
          <p:nvPr/>
        </p:nvSpPr>
        <p:spPr>
          <a:xfrm>
            <a:off x="6660232" y="3150127"/>
            <a:ext cx="1296144" cy="11184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Décisions dans le domaine des déchets</a:t>
            </a:r>
            <a:endParaRPr lang="fr-FR" sz="8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177845" y="1347614"/>
            <a:ext cx="2550283" cy="756084"/>
          </a:xfrm>
          <a:prstGeom prst="roundRect">
            <a:avLst/>
          </a:prstGeom>
          <a:solidFill>
            <a:srgbClr val="00B0F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DSF</a:t>
            </a:r>
          </a:p>
          <a:p>
            <a:pPr algn="ctr"/>
            <a:r>
              <a:rPr lang="fr-FR" sz="1100" i="1" dirty="0" smtClean="0"/>
              <a:t>Objectifs Environnementaux</a:t>
            </a:r>
            <a:endParaRPr lang="fr-FR" sz="1100" i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627784" y="2103698"/>
            <a:ext cx="1875208" cy="756084"/>
          </a:xfrm>
          <a:prstGeom prst="roundRect">
            <a:avLst/>
          </a:prstGeom>
          <a:solidFill>
            <a:srgbClr val="00B05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PGRI</a:t>
            </a:r>
          </a:p>
          <a:p>
            <a:pPr algn="ctr"/>
            <a:r>
              <a:rPr lang="fr-FR" sz="1100" i="1" dirty="0" smtClean="0"/>
              <a:t>Dispositions</a:t>
            </a:r>
            <a:endParaRPr lang="fr-FR" sz="1100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352976" y="1989284"/>
            <a:ext cx="1875208" cy="756084"/>
          </a:xfrm>
          <a:prstGeom prst="roundRect">
            <a:avLst/>
          </a:prstGeom>
          <a:solidFill>
            <a:srgbClr val="92D05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SDAGE</a:t>
            </a:r>
          </a:p>
          <a:p>
            <a:pPr algn="ctr"/>
            <a:r>
              <a:rPr lang="fr-FR" sz="1100" i="1" dirty="0" smtClean="0"/>
              <a:t>Objectifs et dispositions</a:t>
            </a:r>
            <a:endParaRPr lang="fr-FR" sz="1100" i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177845" y="3327834"/>
            <a:ext cx="2550283" cy="7560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SRADDET</a:t>
            </a:r>
          </a:p>
          <a:p>
            <a:pPr algn="ctr"/>
            <a:r>
              <a:rPr lang="fr-FR" sz="1100" i="1" dirty="0" smtClean="0"/>
              <a:t>Fascicule des règles</a:t>
            </a:r>
            <a:endParaRPr lang="fr-FR" sz="1100" i="1" dirty="0"/>
          </a:p>
        </p:txBody>
      </p:sp>
      <p:sp>
        <p:nvSpPr>
          <p:cNvPr id="22" name="Organigramme : Document 21"/>
          <p:cNvSpPr/>
          <p:nvPr/>
        </p:nvSpPr>
        <p:spPr>
          <a:xfrm>
            <a:off x="899592" y="2481740"/>
            <a:ext cx="1080120" cy="594066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PPRI, PPRL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24" name="Organigramme : Document 23"/>
          <p:cNvSpPr/>
          <p:nvPr/>
        </p:nvSpPr>
        <p:spPr>
          <a:xfrm>
            <a:off x="4893036" y="4204579"/>
            <a:ext cx="1263140" cy="887451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Documents sectoriels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PCAET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PDU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Chartes PNR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" name="Organigramme : Décision 24"/>
          <p:cNvSpPr/>
          <p:nvPr/>
        </p:nvSpPr>
        <p:spPr>
          <a:xfrm>
            <a:off x="7380312" y="2461425"/>
            <a:ext cx="1296144" cy="11184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Décisions dans le domaine de l’eau</a:t>
            </a:r>
            <a:endParaRPr lang="fr-FR" sz="800" dirty="0"/>
          </a:p>
        </p:txBody>
      </p:sp>
      <p:sp>
        <p:nvSpPr>
          <p:cNvPr id="26" name="Organigramme : Document 25"/>
          <p:cNvSpPr/>
          <p:nvPr/>
        </p:nvSpPr>
        <p:spPr>
          <a:xfrm>
            <a:off x="1043608" y="2877784"/>
            <a:ext cx="1080120" cy="55806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SAGE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PAPI</a:t>
            </a:r>
          </a:p>
        </p:txBody>
      </p:sp>
      <p:sp>
        <p:nvSpPr>
          <p:cNvPr id="28" name="Organigramme : Décision 27"/>
          <p:cNvSpPr/>
          <p:nvPr/>
        </p:nvSpPr>
        <p:spPr>
          <a:xfrm>
            <a:off x="7380312" y="1165281"/>
            <a:ext cx="1296144" cy="11184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Décisions en mer</a:t>
            </a:r>
            <a:endParaRPr lang="fr-FR" sz="800" dirty="0"/>
          </a:p>
        </p:txBody>
      </p:sp>
      <p:sp>
        <p:nvSpPr>
          <p:cNvPr id="29" name="Organigramme : Document 28"/>
          <p:cNvSpPr/>
          <p:nvPr/>
        </p:nvSpPr>
        <p:spPr>
          <a:xfrm>
            <a:off x="539552" y="1252251"/>
            <a:ext cx="1224136" cy="959459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Plans, schémas, programmes en mer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Organigramme : Document 22"/>
          <p:cNvSpPr/>
          <p:nvPr/>
        </p:nvSpPr>
        <p:spPr>
          <a:xfrm>
            <a:off x="251520" y="3564622"/>
            <a:ext cx="1512168" cy="1344797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Documents d’urbanisme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SCOT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PLU(i)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Cartes communales</a:t>
            </a:r>
            <a:endParaRPr lang="fr-FR" sz="1100" b="1" dirty="0">
              <a:solidFill>
                <a:schemeClr val="tx1"/>
              </a:solidFill>
            </a:endParaRPr>
          </a:p>
        </p:txBody>
      </p:sp>
      <p:cxnSp>
        <p:nvCxnSpPr>
          <p:cNvPr id="39" name="Connecteur en angle 38"/>
          <p:cNvCxnSpPr>
            <a:stCxn id="17" idx="2"/>
          </p:cNvCxnSpPr>
          <p:nvPr/>
        </p:nvCxnSpPr>
        <p:spPr>
          <a:xfrm rot="5400000">
            <a:off x="2872140" y="2327394"/>
            <a:ext cx="160861" cy="1225636"/>
          </a:xfrm>
          <a:prstGeom prst="bentConnector2">
            <a:avLst/>
          </a:prstGeom>
          <a:ln w="2857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18" idx="2"/>
          </p:cNvCxnSpPr>
          <p:nvPr/>
        </p:nvCxnSpPr>
        <p:spPr>
          <a:xfrm rot="5400000">
            <a:off x="3677527" y="1407593"/>
            <a:ext cx="275278" cy="2950828"/>
          </a:xfrm>
          <a:prstGeom prst="bentConnector2">
            <a:avLst/>
          </a:prstGeom>
          <a:ln w="2857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ngle 44"/>
          <p:cNvCxnSpPr>
            <a:stCxn id="22" idx="3"/>
            <a:endCxn id="26" idx="3"/>
          </p:cNvCxnSpPr>
          <p:nvPr/>
        </p:nvCxnSpPr>
        <p:spPr>
          <a:xfrm>
            <a:off x="1979712" y="2778773"/>
            <a:ext cx="144016" cy="378042"/>
          </a:xfrm>
          <a:prstGeom prst="bentConnector3">
            <a:avLst>
              <a:gd name="adj1" fmla="val 258732"/>
            </a:avLst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19" idx="0"/>
          </p:cNvCxnSpPr>
          <p:nvPr/>
        </p:nvCxnSpPr>
        <p:spPr>
          <a:xfrm flipH="1">
            <a:off x="4452987" y="3020646"/>
            <a:ext cx="1" cy="3071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19" idx="2"/>
            <a:endCxn id="24" idx="1"/>
          </p:cNvCxnSpPr>
          <p:nvPr/>
        </p:nvCxnSpPr>
        <p:spPr>
          <a:xfrm rot="16200000" flipH="1">
            <a:off x="4390818" y="4146086"/>
            <a:ext cx="564387" cy="440049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26" idx="3"/>
            <a:endCxn id="23" idx="3"/>
          </p:cNvCxnSpPr>
          <p:nvPr/>
        </p:nvCxnSpPr>
        <p:spPr>
          <a:xfrm flipH="1">
            <a:off x="1763688" y="3156815"/>
            <a:ext cx="360040" cy="1080206"/>
          </a:xfrm>
          <a:prstGeom prst="bentConnector3">
            <a:avLst>
              <a:gd name="adj1" fmla="val -63493"/>
            </a:avLst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16" idx="1"/>
            <a:endCxn id="29" idx="3"/>
          </p:cNvCxnSpPr>
          <p:nvPr/>
        </p:nvCxnSpPr>
        <p:spPr>
          <a:xfrm flipH="1">
            <a:off x="1763688" y="1725656"/>
            <a:ext cx="1414157" cy="63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19" idx="2"/>
            <a:endCxn id="23" idx="3"/>
          </p:cNvCxnSpPr>
          <p:nvPr/>
        </p:nvCxnSpPr>
        <p:spPr>
          <a:xfrm rot="5400000">
            <a:off x="3031787" y="2815820"/>
            <a:ext cx="153103" cy="2689299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16" idx="3"/>
            <a:endCxn id="28" idx="1"/>
          </p:cNvCxnSpPr>
          <p:nvPr/>
        </p:nvCxnSpPr>
        <p:spPr>
          <a:xfrm flipV="1">
            <a:off x="5728128" y="1724500"/>
            <a:ext cx="1652184" cy="11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rganigramme : Document 79"/>
          <p:cNvSpPr/>
          <p:nvPr/>
        </p:nvSpPr>
        <p:spPr>
          <a:xfrm>
            <a:off x="6660232" y="2146903"/>
            <a:ext cx="864096" cy="712879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Schéma des Carrières</a:t>
            </a:r>
          </a:p>
        </p:txBody>
      </p:sp>
      <p:cxnSp>
        <p:nvCxnSpPr>
          <p:cNvPr id="82" name="Connecteur en angle 81"/>
          <p:cNvCxnSpPr>
            <a:stCxn id="18" idx="3"/>
            <a:endCxn id="80" idx="1"/>
          </p:cNvCxnSpPr>
          <p:nvPr/>
        </p:nvCxnSpPr>
        <p:spPr>
          <a:xfrm>
            <a:off x="6228184" y="2367326"/>
            <a:ext cx="432048" cy="136017"/>
          </a:xfrm>
          <a:prstGeom prst="bentConnector3">
            <a:avLst>
              <a:gd name="adj1" fmla="val 32363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>
            <a:stCxn id="18" idx="2"/>
            <a:endCxn id="25" idx="1"/>
          </p:cNvCxnSpPr>
          <p:nvPr/>
        </p:nvCxnSpPr>
        <p:spPr>
          <a:xfrm rot="16200000" flipH="1">
            <a:off x="6197808" y="1838140"/>
            <a:ext cx="275276" cy="2089732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19" idx="3"/>
            <a:endCxn id="15" idx="1"/>
          </p:cNvCxnSpPr>
          <p:nvPr/>
        </p:nvCxnSpPr>
        <p:spPr>
          <a:xfrm>
            <a:off x="5728128" y="3705876"/>
            <a:ext cx="932104" cy="34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en angle 110"/>
          <p:cNvCxnSpPr>
            <a:stCxn id="18" idx="3"/>
            <a:endCxn id="28" idx="1"/>
          </p:cNvCxnSpPr>
          <p:nvPr/>
        </p:nvCxnSpPr>
        <p:spPr>
          <a:xfrm flipV="1">
            <a:off x="6228184" y="1724500"/>
            <a:ext cx="1152128" cy="642826"/>
          </a:xfrm>
          <a:prstGeom prst="bentConnector3">
            <a:avLst>
              <a:gd name="adj1" fmla="val 23545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stCxn id="16" idx="1"/>
            <a:endCxn id="23" idx="3"/>
          </p:cNvCxnSpPr>
          <p:nvPr/>
        </p:nvCxnSpPr>
        <p:spPr>
          <a:xfrm rot="10800000" flipV="1">
            <a:off x="1763689" y="1725655"/>
            <a:ext cx="1414157" cy="251136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DCP/SLM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3312"/>
            <a:ext cx="3816424" cy="38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1919610"/>
            <a:ext cx="3377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directives emboîtées</a:t>
            </a:r>
          </a:p>
          <a:p>
            <a:endParaRPr lang="fr-FR" dirty="0" smtClean="0"/>
          </a:p>
          <a:p>
            <a:r>
              <a:rPr lang="fr-FR" dirty="0" smtClean="0"/>
              <a:t>Des directives comprenant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Référentiel thématique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Référentiel spatial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Documents de </a:t>
            </a:r>
            <a:r>
              <a:rPr lang="fr-FR" dirty="0" smtClean="0"/>
              <a:t>planification</a:t>
            </a:r>
          </a:p>
          <a:p>
            <a:endParaRPr lang="fr-FR" dirty="0"/>
          </a:p>
          <a:p>
            <a:r>
              <a:rPr lang="fr-FR" dirty="0" smtClean="0"/>
              <a:t>Des cycles de gestion de 6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4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Non exhaustif, sur le volet développement économique en particulier (SRADDET)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grands principes : une convergence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Planifier sur le long terme</a:t>
            </a:r>
          </a:p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Veiller à l’adéquation développement / ressources</a:t>
            </a:r>
          </a:p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Privilégier les espaces naturels (et agricoles)</a:t>
            </a:r>
          </a:p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Réduire la vulnérabilité</a:t>
            </a:r>
          </a:p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Développer les connaissances, sensibiliser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725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grands principes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Privilégier les espaces naturels (et agricoles)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23850" y="1347614"/>
            <a:ext cx="4104134" cy="2638008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377825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S’appuyer sur des inventaires (et les réaliser)</a:t>
            </a:r>
            <a:endParaRPr lang="fr-FR" sz="1200" dirty="0"/>
          </a:p>
          <a:p>
            <a:pPr marL="817200" lvl="2" indent="-285750"/>
            <a:r>
              <a:rPr lang="fr-FR" sz="900" dirty="0" smtClean="0"/>
              <a:t>Cartographier les zones humides, marais, cordons dunaires… en identifiant fonctions, services, continuités (trames)</a:t>
            </a:r>
          </a:p>
          <a:p>
            <a:pPr marL="817200" lvl="2" indent="-285750"/>
            <a:r>
              <a:rPr lang="fr-FR" sz="900" dirty="0" smtClean="0"/>
              <a:t>Cartographier les zones d’expansion des crues (ZEC), les espaces de mobilité (fluviaux et côtiers)</a:t>
            </a:r>
          </a:p>
          <a:p>
            <a:pPr marL="817200" lvl="2" indent="-285750"/>
            <a:r>
              <a:rPr lang="fr-FR" sz="900" dirty="0" smtClean="0"/>
              <a:t>Identifier le patrimoine naturel (paysages …)</a:t>
            </a:r>
            <a:endParaRPr lang="fr-FR" sz="900" dirty="0"/>
          </a:p>
          <a:p>
            <a:pPr marL="377825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Préserver ces espaces</a:t>
            </a:r>
            <a:endParaRPr lang="fr-FR" sz="1200" dirty="0"/>
          </a:p>
          <a:p>
            <a:pPr marL="817200" lvl="2" indent="-285750"/>
            <a:r>
              <a:rPr lang="fr-FR" sz="900" dirty="0" smtClean="0"/>
              <a:t>Diviser par 2 la consommation d’espaces naturels et agris</a:t>
            </a:r>
          </a:p>
          <a:p>
            <a:pPr marL="817200" lvl="2" indent="-285750"/>
            <a:r>
              <a:rPr lang="fr-FR" sz="900" dirty="0" smtClean="0"/>
              <a:t>Inscrire ces espaces dans les documents d’urbanisme</a:t>
            </a:r>
            <a:endParaRPr lang="fr-FR" sz="900" dirty="0"/>
          </a:p>
          <a:p>
            <a:pPr marL="817200" lvl="2" indent="-285750"/>
            <a:r>
              <a:rPr lang="fr-FR" sz="900" dirty="0" smtClean="0"/>
              <a:t>Mettre en place des modes de gestion adaptés (MAEC …)</a:t>
            </a:r>
          </a:p>
          <a:p>
            <a:pPr marL="817200" lvl="2" indent="-285750"/>
            <a:r>
              <a:rPr lang="fr-FR" sz="900" dirty="0" smtClean="0"/>
              <a:t>Eviter, réduire voire compenser</a:t>
            </a:r>
          </a:p>
          <a:p>
            <a:pPr marL="997200" lvl="3" indent="-285750"/>
            <a:r>
              <a:rPr lang="fr-FR" sz="700" dirty="0" smtClean="0"/>
              <a:t>Zones humides : 150% voire 200%</a:t>
            </a:r>
          </a:p>
          <a:p>
            <a:pPr marL="997200" lvl="3" indent="-285750"/>
            <a:r>
              <a:rPr lang="fr-FR" sz="700" dirty="0" smtClean="0"/>
              <a:t>Estuaires : pas de compensation ailleurs</a:t>
            </a:r>
          </a:p>
          <a:p>
            <a:pPr marL="997200" lvl="3" indent="-285750"/>
            <a:r>
              <a:rPr lang="fr-FR" sz="700" dirty="0" smtClean="0"/>
              <a:t>Prendre en compte les effets cumulés</a:t>
            </a:r>
          </a:p>
          <a:p>
            <a:pPr marL="817200" lvl="2" indent="-285750"/>
            <a:r>
              <a:rPr lang="fr-FR" sz="900" dirty="0" smtClean="0"/>
              <a:t>Raisonner le recours aux ouvrages de protection</a:t>
            </a:r>
            <a:endParaRPr lang="fr-FR" sz="900" dirty="0"/>
          </a:p>
          <a:p>
            <a:pPr marL="377825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Restaurer</a:t>
            </a:r>
            <a:endParaRPr lang="fr-FR" sz="1200" dirty="0"/>
          </a:p>
          <a:p>
            <a:pPr marL="817200" lvl="2" indent="-285750"/>
            <a:r>
              <a:rPr lang="fr-FR" sz="900" dirty="0" smtClean="0"/>
              <a:t>Prévoir les actions de restauration (zones basses, estuaires …)</a:t>
            </a:r>
          </a:p>
          <a:p>
            <a:pPr marL="817200" lvl="2" indent="-285750"/>
            <a:r>
              <a:rPr lang="fr-FR" sz="900" dirty="0" smtClean="0"/>
              <a:t>Développer des stratégies foncières (acquisition, servitudes …)</a:t>
            </a:r>
          </a:p>
          <a:p>
            <a:pPr marL="817200" lvl="2" indent="-285750"/>
            <a:r>
              <a:rPr lang="fr-FR" sz="900" dirty="0" smtClean="0"/>
              <a:t>Effacer les ouvrages et digues déclassés</a:t>
            </a:r>
            <a:endParaRPr lang="fr-FR" sz="900" dirty="0"/>
          </a:p>
        </p:txBody>
      </p:sp>
      <p:sp>
        <p:nvSpPr>
          <p:cNvPr id="12" name="Rectangle 11"/>
          <p:cNvSpPr/>
          <p:nvPr/>
        </p:nvSpPr>
        <p:spPr>
          <a:xfrm>
            <a:off x="4427984" y="1203598"/>
            <a:ext cx="216024" cy="6099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800" dirty="0" smtClean="0"/>
              <a:t>DSF</a:t>
            </a:r>
            <a:endParaRPr lang="fr-FR" sz="800" dirty="0"/>
          </a:p>
        </p:txBody>
      </p:sp>
      <p:sp>
        <p:nvSpPr>
          <p:cNvPr id="13" name="Rectangle 12"/>
          <p:cNvSpPr/>
          <p:nvPr/>
        </p:nvSpPr>
        <p:spPr>
          <a:xfrm>
            <a:off x="4644008" y="1203598"/>
            <a:ext cx="216024" cy="6099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800" dirty="0" smtClean="0"/>
              <a:t>SDAGE</a:t>
            </a:r>
            <a:endParaRPr lang="fr-FR" sz="800" dirty="0"/>
          </a:p>
        </p:txBody>
      </p:sp>
      <p:sp>
        <p:nvSpPr>
          <p:cNvPr id="14" name="Rectangle 13"/>
          <p:cNvSpPr/>
          <p:nvPr/>
        </p:nvSpPr>
        <p:spPr>
          <a:xfrm>
            <a:off x="4860032" y="1203598"/>
            <a:ext cx="216024" cy="6099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800" dirty="0" smtClean="0"/>
              <a:t>PGRI</a:t>
            </a:r>
            <a:endParaRPr lang="fr-FR" sz="800" dirty="0"/>
          </a:p>
        </p:txBody>
      </p:sp>
      <p:sp>
        <p:nvSpPr>
          <p:cNvPr id="15" name="Rectangle 14"/>
          <p:cNvSpPr/>
          <p:nvPr/>
        </p:nvSpPr>
        <p:spPr>
          <a:xfrm>
            <a:off x="5076056" y="1203598"/>
            <a:ext cx="216024" cy="609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800" dirty="0" smtClean="0"/>
              <a:t>SRADETT</a:t>
            </a:r>
            <a:endParaRPr lang="fr-FR" sz="800" dirty="0"/>
          </a:p>
        </p:txBody>
      </p:sp>
      <p:sp>
        <p:nvSpPr>
          <p:cNvPr id="21" name="Rectangle 20"/>
          <p:cNvSpPr/>
          <p:nvPr/>
        </p:nvSpPr>
        <p:spPr>
          <a:xfrm>
            <a:off x="4644008" y="3150277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22" name="Rectangle 21"/>
          <p:cNvSpPr/>
          <p:nvPr/>
        </p:nvSpPr>
        <p:spPr>
          <a:xfrm>
            <a:off x="4860032" y="3150277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23" name="Rectangle 22"/>
          <p:cNvSpPr/>
          <p:nvPr/>
        </p:nvSpPr>
        <p:spPr>
          <a:xfrm>
            <a:off x="4644008" y="2991352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29" name="Rectangle 28"/>
          <p:cNvSpPr/>
          <p:nvPr/>
        </p:nvSpPr>
        <p:spPr>
          <a:xfrm>
            <a:off x="4860032" y="2991352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0" name="Rectangle 29"/>
          <p:cNvSpPr/>
          <p:nvPr/>
        </p:nvSpPr>
        <p:spPr>
          <a:xfrm>
            <a:off x="5076056" y="2991352"/>
            <a:ext cx="216024" cy="14754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1" name="Rectangle 30"/>
          <p:cNvSpPr/>
          <p:nvPr/>
        </p:nvSpPr>
        <p:spPr>
          <a:xfrm>
            <a:off x="4644008" y="1851670"/>
            <a:ext cx="216024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2" name="Rectangle 31"/>
          <p:cNvSpPr/>
          <p:nvPr/>
        </p:nvSpPr>
        <p:spPr>
          <a:xfrm>
            <a:off x="5076056" y="1851670"/>
            <a:ext cx="216024" cy="5760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28" name="Rectangle 27"/>
          <p:cNvSpPr/>
          <p:nvPr/>
        </p:nvSpPr>
        <p:spPr>
          <a:xfrm>
            <a:off x="4860032" y="1851670"/>
            <a:ext cx="216024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6" name="Rectangle 35"/>
          <p:cNvSpPr/>
          <p:nvPr/>
        </p:nvSpPr>
        <p:spPr>
          <a:xfrm>
            <a:off x="4644008" y="3420023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7" name="Rectangle 36"/>
          <p:cNvSpPr/>
          <p:nvPr/>
        </p:nvSpPr>
        <p:spPr>
          <a:xfrm>
            <a:off x="4644008" y="3579279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9" name="Rectangle 38"/>
          <p:cNvSpPr/>
          <p:nvPr/>
        </p:nvSpPr>
        <p:spPr>
          <a:xfrm>
            <a:off x="4427984" y="3738535"/>
            <a:ext cx="216024" cy="147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1" name="Rectangle 40"/>
          <p:cNvSpPr/>
          <p:nvPr/>
        </p:nvSpPr>
        <p:spPr>
          <a:xfrm>
            <a:off x="4855840" y="3739299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0" name="Rectangle 39"/>
          <p:cNvSpPr/>
          <p:nvPr/>
        </p:nvSpPr>
        <p:spPr>
          <a:xfrm>
            <a:off x="4647436" y="3739299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2" name="Rectangle 41"/>
          <p:cNvSpPr/>
          <p:nvPr/>
        </p:nvSpPr>
        <p:spPr>
          <a:xfrm>
            <a:off x="4860032" y="3897130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3" name="Rectangle 42"/>
          <p:cNvSpPr/>
          <p:nvPr/>
        </p:nvSpPr>
        <p:spPr>
          <a:xfrm>
            <a:off x="4651628" y="3897130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4" name="Rectangle 43"/>
          <p:cNvSpPr/>
          <p:nvPr/>
        </p:nvSpPr>
        <p:spPr>
          <a:xfrm>
            <a:off x="5076056" y="2839591"/>
            <a:ext cx="216024" cy="14754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5" name="Rectangle 44"/>
          <p:cNvSpPr/>
          <p:nvPr/>
        </p:nvSpPr>
        <p:spPr>
          <a:xfrm>
            <a:off x="4852412" y="4296411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6" name="Rectangle 45"/>
          <p:cNvSpPr/>
          <p:nvPr/>
        </p:nvSpPr>
        <p:spPr>
          <a:xfrm>
            <a:off x="4644008" y="4296411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7" name="Rectangle 46"/>
          <p:cNvSpPr/>
          <p:nvPr/>
        </p:nvSpPr>
        <p:spPr>
          <a:xfrm>
            <a:off x="4852412" y="4448811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4644008" y="4448811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49" name="Rectangle 48"/>
          <p:cNvSpPr/>
          <p:nvPr/>
        </p:nvSpPr>
        <p:spPr>
          <a:xfrm>
            <a:off x="4852412" y="4601211"/>
            <a:ext cx="216024" cy="147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0" name="Rectangle 49"/>
          <p:cNvSpPr/>
          <p:nvPr/>
        </p:nvSpPr>
        <p:spPr>
          <a:xfrm>
            <a:off x="4644008" y="4601211"/>
            <a:ext cx="216024" cy="147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1" name="Rectangle 50"/>
          <p:cNvSpPr/>
          <p:nvPr/>
        </p:nvSpPr>
        <p:spPr>
          <a:xfrm>
            <a:off x="4427984" y="3898555"/>
            <a:ext cx="216024" cy="147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2" name="Rectangle 51"/>
          <p:cNvSpPr/>
          <p:nvPr/>
        </p:nvSpPr>
        <p:spPr>
          <a:xfrm>
            <a:off x="4413508" y="1848263"/>
            <a:ext cx="216024" cy="2838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3" name="Rectangle 52"/>
          <p:cNvSpPr/>
          <p:nvPr/>
        </p:nvSpPr>
        <p:spPr>
          <a:xfrm>
            <a:off x="5076056" y="4296411"/>
            <a:ext cx="216024" cy="14754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4" name="Rectangle 53"/>
          <p:cNvSpPr/>
          <p:nvPr/>
        </p:nvSpPr>
        <p:spPr>
          <a:xfrm>
            <a:off x="5076056" y="4448811"/>
            <a:ext cx="216024" cy="14754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55" name="Rectangle 54"/>
          <p:cNvSpPr/>
          <p:nvPr/>
        </p:nvSpPr>
        <p:spPr>
          <a:xfrm>
            <a:off x="5076056" y="2435354"/>
            <a:ext cx="216024" cy="14754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5796136" y="1419622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Utile (régulation, aménité)</a:t>
            </a:r>
          </a:p>
          <a:p>
            <a:r>
              <a:rPr lang="fr-FR" dirty="0" smtClean="0"/>
              <a:t>Nécessaire (biodiversité)</a:t>
            </a:r>
          </a:p>
          <a:p>
            <a:r>
              <a:rPr lang="fr-FR" dirty="0" smtClean="0"/>
              <a:t>Rentable (fonctionnement)</a:t>
            </a:r>
            <a:endParaRPr lang="fr-FR" dirty="0"/>
          </a:p>
        </p:txBody>
      </p:sp>
      <p:grpSp>
        <p:nvGrpSpPr>
          <p:cNvPr id="56" name="Groupe 55"/>
          <p:cNvGrpSpPr/>
          <p:nvPr/>
        </p:nvGrpSpPr>
        <p:grpSpPr>
          <a:xfrm>
            <a:off x="9324528" y="664565"/>
            <a:ext cx="2643393" cy="2274948"/>
            <a:chOff x="58557" y="1170624"/>
            <a:chExt cx="2278412" cy="2323203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57" y="1170624"/>
              <a:ext cx="2278412" cy="2297373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58" name="Forme libre 57"/>
            <p:cNvSpPr/>
            <p:nvPr/>
          </p:nvSpPr>
          <p:spPr>
            <a:xfrm>
              <a:off x="432179" y="3079845"/>
              <a:ext cx="204716" cy="413982"/>
            </a:xfrm>
            <a:custGeom>
              <a:avLst/>
              <a:gdLst>
                <a:gd name="connsiteX0" fmla="*/ 4549 w 286603"/>
                <a:gd name="connsiteY0" fmla="*/ 327547 h 441278"/>
                <a:gd name="connsiteX1" fmla="*/ 0 w 286603"/>
                <a:gd name="connsiteY1" fmla="*/ 400335 h 441278"/>
                <a:gd name="connsiteX2" fmla="*/ 40943 w 286603"/>
                <a:gd name="connsiteY2" fmla="*/ 441278 h 441278"/>
                <a:gd name="connsiteX3" fmla="*/ 250209 w 286603"/>
                <a:gd name="connsiteY3" fmla="*/ 145576 h 441278"/>
                <a:gd name="connsiteX4" fmla="*/ 286603 w 286603"/>
                <a:gd name="connsiteY4" fmla="*/ 50042 h 441278"/>
                <a:gd name="connsiteX5" fmla="*/ 191069 w 286603"/>
                <a:gd name="connsiteY5" fmla="*/ 0 h 441278"/>
                <a:gd name="connsiteX6" fmla="*/ 104633 w 286603"/>
                <a:gd name="connsiteY6" fmla="*/ 213815 h 441278"/>
                <a:gd name="connsiteX7" fmla="*/ 4549 w 286603"/>
                <a:gd name="connsiteY7" fmla="*/ 327547 h 441278"/>
                <a:gd name="connsiteX0" fmla="*/ 4549 w 286603"/>
                <a:gd name="connsiteY0" fmla="*/ 327547 h 441278"/>
                <a:gd name="connsiteX1" fmla="*/ 0 w 286603"/>
                <a:gd name="connsiteY1" fmla="*/ 400335 h 441278"/>
                <a:gd name="connsiteX2" fmla="*/ 40943 w 286603"/>
                <a:gd name="connsiteY2" fmla="*/ 441278 h 441278"/>
                <a:gd name="connsiteX3" fmla="*/ 181970 w 286603"/>
                <a:gd name="connsiteY3" fmla="*/ 272955 h 441278"/>
                <a:gd name="connsiteX4" fmla="*/ 286603 w 286603"/>
                <a:gd name="connsiteY4" fmla="*/ 50042 h 441278"/>
                <a:gd name="connsiteX5" fmla="*/ 191069 w 286603"/>
                <a:gd name="connsiteY5" fmla="*/ 0 h 441278"/>
                <a:gd name="connsiteX6" fmla="*/ 104633 w 286603"/>
                <a:gd name="connsiteY6" fmla="*/ 213815 h 441278"/>
                <a:gd name="connsiteX7" fmla="*/ 4549 w 286603"/>
                <a:gd name="connsiteY7" fmla="*/ 327547 h 441278"/>
                <a:gd name="connsiteX0" fmla="*/ 4549 w 227463"/>
                <a:gd name="connsiteY0" fmla="*/ 327547 h 441278"/>
                <a:gd name="connsiteX1" fmla="*/ 0 w 227463"/>
                <a:gd name="connsiteY1" fmla="*/ 400335 h 441278"/>
                <a:gd name="connsiteX2" fmla="*/ 40943 w 227463"/>
                <a:gd name="connsiteY2" fmla="*/ 441278 h 441278"/>
                <a:gd name="connsiteX3" fmla="*/ 181970 w 227463"/>
                <a:gd name="connsiteY3" fmla="*/ 272955 h 441278"/>
                <a:gd name="connsiteX4" fmla="*/ 227463 w 227463"/>
                <a:gd name="connsiteY4" fmla="*/ 145577 h 441278"/>
                <a:gd name="connsiteX5" fmla="*/ 191069 w 227463"/>
                <a:gd name="connsiteY5" fmla="*/ 0 h 441278"/>
                <a:gd name="connsiteX6" fmla="*/ 104633 w 227463"/>
                <a:gd name="connsiteY6" fmla="*/ 213815 h 441278"/>
                <a:gd name="connsiteX7" fmla="*/ 4549 w 227463"/>
                <a:gd name="connsiteY7" fmla="*/ 327547 h 441278"/>
                <a:gd name="connsiteX0" fmla="*/ 4549 w 204716"/>
                <a:gd name="connsiteY0" fmla="*/ 327547 h 441278"/>
                <a:gd name="connsiteX1" fmla="*/ 0 w 204716"/>
                <a:gd name="connsiteY1" fmla="*/ 400335 h 441278"/>
                <a:gd name="connsiteX2" fmla="*/ 40943 w 204716"/>
                <a:gd name="connsiteY2" fmla="*/ 441278 h 441278"/>
                <a:gd name="connsiteX3" fmla="*/ 181970 w 204716"/>
                <a:gd name="connsiteY3" fmla="*/ 272955 h 441278"/>
                <a:gd name="connsiteX4" fmla="*/ 204716 w 204716"/>
                <a:gd name="connsiteY4" fmla="*/ 154675 h 441278"/>
                <a:gd name="connsiteX5" fmla="*/ 191069 w 204716"/>
                <a:gd name="connsiteY5" fmla="*/ 0 h 441278"/>
                <a:gd name="connsiteX6" fmla="*/ 104633 w 204716"/>
                <a:gd name="connsiteY6" fmla="*/ 213815 h 441278"/>
                <a:gd name="connsiteX7" fmla="*/ 4549 w 204716"/>
                <a:gd name="connsiteY7" fmla="*/ 327547 h 441278"/>
                <a:gd name="connsiteX0" fmla="*/ 4549 w 204716"/>
                <a:gd name="connsiteY0" fmla="*/ 300251 h 413982"/>
                <a:gd name="connsiteX1" fmla="*/ 0 w 204716"/>
                <a:gd name="connsiteY1" fmla="*/ 373039 h 413982"/>
                <a:gd name="connsiteX2" fmla="*/ 40943 w 204716"/>
                <a:gd name="connsiteY2" fmla="*/ 413982 h 413982"/>
                <a:gd name="connsiteX3" fmla="*/ 181970 w 204716"/>
                <a:gd name="connsiteY3" fmla="*/ 245659 h 413982"/>
                <a:gd name="connsiteX4" fmla="*/ 204716 w 204716"/>
                <a:gd name="connsiteY4" fmla="*/ 127379 h 413982"/>
                <a:gd name="connsiteX5" fmla="*/ 191069 w 204716"/>
                <a:gd name="connsiteY5" fmla="*/ 0 h 413982"/>
                <a:gd name="connsiteX6" fmla="*/ 104633 w 204716"/>
                <a:gd name="connsiteY6" fmla="*/ 186519 h 413982"/>
                <a:gd name="connsiteX7" fmla="*/ 4549 w 204716"/>
                <a:gd name="connsiteY7" fmla="*/ 300251 h 4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16" h="413982">
                  <a:moveTo>
                    <a:pt x="4549" y="300251"/>
                  </a:moveTo>
                  <a:lnTo>
                    <a:pt x="0" y="373039"/>
                  </a:lnTo>
                  <a:lnTo>
                    <a:pt x="40943" y="413982"/>
                  </a:lnTo>
                  <a:lnTo>
                    <a:pt x="181970" y="245659"/>
                  </a:lnTo>
                  <a:lnTo>
                    <a:pt x="204716" y="127379"/>
                  </a:lnTo>
                  <a:lnTo>
                    <a:pt x="191069" y="0"/>
                  </a:lnTo>
                  <a:lnTo>
                    <a:pt x="104633" y="186519"/>
                  </a:lnTo>
                  <a:lnTo>
                    <a:pt x="4549" y="30025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1220714" y="1915236"/>
              <a:ext cx="271482" cy="108268"/>
            </a:xfrm>
            <a:custGeom>
              <a:avLst/>
              <a:gdLst>
                <a:gd name="connsiteX0" fmla="*/ 0 w 209266"/>
                <a:gd name="connsiteY0" fmla="*/ 77337 h 86436"/>
                <a:gd name="connsiteX1" fmla="*/ 122830 w 209266"/>
                <a:gd name="connsiteY1" fmla="*/ 86436 h 86436"/>
                <a:gd name="connsiteX2" fmla="*/ 209266 w 209266"/>
                <a:gd name="connsiteY2" fmla="*/ 63689 h 86436"/>
                <a:gd name="connsiteX3" fmla="*/ 191069 w 209266"/>
                <a:gd name="connsiteY3" fmla="*/ 22746 h 86436"/>
                <a:gd name="connsiteX4" fmla="*/ 18197 w 209266"/>
                <a:gd name="connsiteY4" fmla="*/ 0 h 86436"/>
                <a:gd name="connsiteX5" fmla="*/ 0 w 209266"/>
                <a:gd name="connsiteY5" fmla="*/ 77337 h 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66" h="86436">
                  <a:moveTo>
                    <a:pt x="0" y="77337"/>
                  </a:moveTo>
                  <a:lnTo>
                    <a:pt x="122830" y="86436"/>
                  </a:lnTo>
                  <a:lnTo>
                    <a:pt x="209266" y="63689"/>
                  </a:lnTo>
                  <a:lnTo>
                    <a:pt x="191069" y="22746"/>
                  </a:lnTo>
                  <a:lnTo>
                    <a:pt x="18197" y="0"/>
                  </a:lnTo>
                  <a:lnTo>
                    <a:pt x="0" y="77337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668740" y="2583976"/>
              <a:ext cx="313899" cy="555009"/>
            </a:xfrm>
            <a:custGeom>
              <a:avLst/>
              <a:gdLst>
                <a:gd name="connsiteX0" fmla="*/ 313899 w 313899"/>
                <a:gd name="connsiteY0" fmla="*/ 13648 h 555009"/>
                <a:gd name="connsiteX1" fmla="*/ 277505 w 313899"/>
                <a:gd name="connsiteY1" fmla="*/ 0 h 555009"/>
                <a:gd name="connsiteX2" fmla="*/ 181970 w 313899"/>
                <a:gd name="connsiteY2" fmla="*/ 77337 h 555009"/>
                <a:gd name="connsiteX3" fmla="*/ 118281 w 313899"/>
                <a:gd name="connsiteY3" fmla="*/ 150125 h 555009"/>
                <a:gd name="connsiteX4" fmla="*/ 68239 w 313899"/>
                <a:gd name="connsiteY4" fmla="*/ 268406 h 555009"/>
                <a:gd name="connsiteX5" fmla="*/ 0 w 313899"/>
                <a:gd name="connsiteY5" fmla="*/ 427630 h 555009"/>
                <a:gd name="connsiteX6" fmla="*/ 0 w 313899"/>
                <a:gd name="connsiteY6" fmla="*/ 500418 h 555009"/>
                <a:gd name="connsiteX7" fmla="*/ 22747 w 313899"/>
                <a:gd name="connsiteY7" fmla="*/ 555009 h 555009"/>
                <a:gd name="connsiteX8" fmla="*/ 313899 w 313899"/>
                <a:gd name="connsiteY8" fmla="*/ 13648 h 55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99" h="555009">
                  <a:moveTo>
                    <a:pt x="313899" y="13648"/>
                  </a:moveTo>
                  <a:lnTo>
                    <a:pt x="277505" y="0"/>
                  </a:lnTo>
                  <a:lnTo>
                    <a:pt x="181970" y="77337"/>
                  </a:lnTo>
                  <a:lnTo>
                    <a:pt x="118281" y="150125"/>
                  </a:lnTo>
                  <a:lnTo>
                    <a:pt x="68239" y="268406"/>
                  </a:lnTo>
                  <a:lnTo>
                    <a:pt x="0" y="427630"/>
                  </a:lnTo>
                  <a:lnTo>
                    <a:pt x="0" y="500418"/>
                  </a:lnTo>
                  <a:lnTo>
                    <a:pt x="22747" y="555009"/>
                  </a:lnTo>
                  <a:lnTo>
                    <a:pt x="313899" y="13648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427984" y="4296411"/>
            <a:ext cx="216024" cy="147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sp>
        <p:nvSpPr>
          <p:cNvPr id="62" name="Rectangle 61"/>
          <p:cNvSpPr/>
          <p:nvPr/>
        </p:nvSpPr>
        <p:spPr>
          <a:xfrm>
            <a:off x="4427984" y="4599683"/>
            <a:ext cx="216024" cy="147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fr-FR" sz="1050" dirty="0" smtClean="0"/>
              <a:t>x</a:t>
            </a:r>
            <a:endParaRPr lang="fr-FR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5" y="2613884"/>
            <a:ext cx="3806221" cy="21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3" y="632658"/>
            <a:ext cx="6336704" cy="44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795188" y="2007880"/>
            <a:ext cx="216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1</a:t>
            </a:r>
            <a:endParaRPr lang="fr-FR" sz="4000" b="1" cap="all" spc="0" dirty="0">
              <a:ln w="0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1707654"/>
            <a:ext cx="216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2</a:t>
            </a:r>
            <a:endParaRPr lang="fr-FR" sz="4000" b="1" cap="all" spc="0" dirty="0">
              <a:ln w="0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9872" y="1863864"/>
            <a:ext cx="216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3</a:t>
            </a:r>
            <a:endParaRPr lang="fr-FR" sz="4000" b="1" cap="all" spc="0" dirty="0">
              <a:ln w="0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7744" y="1300574"/>
            <a:ext cx="216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4</a:t>
            </a:r>
            <a:endParaRPr lang="fr-FR" sz="4000" b="1" cap="all" spc="0" dirty="0">
              <a:ln w="0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9723" y="927760"/>
            <a:ext cx="216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5</a:t>
            </a:r>
            <a:endParaRPr lang="fr-FR" sz="4000" b="1" cap="all" spc="0" dirty="0">
              <a:ln w="0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20099" y="3346555"/>
            <a:ext cx="5613764" cy="1673467"/>
            <a:chOff x="420099" y="3346555"/>
            <a:chExt cx="5613764" cy="1673467"/>
          </a:xfrm>
        </p:grpSpPr>
        <p:sp>
          <p:nvSpPr>
            <p:cNvPr id="3" name="Flèche vers le bas 2"/>
            <p:cNvSpPr/>
            <p:nvPr/>
          </p:nvSpPr>
          <p:spPr>
            <a:xfrm rot="2941040" flipV="1">
              <a:off x="816143" y="2998653"/>
              <a:ext cx="288032" cy="1080120"/>
            </a:xfrm>
            <a:prstGeom prst="downArrow">
              <a:avLst>
                <a:gd name="adj1" fmla="val 17715"/>
                <a:gd name="adj2" fmla="val 50000"/>
              </a:avLst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vers le bas 18"/>
            <p:cNvSpPr/>
            <p:nvPr/>
          </p:nvSpPr>
          <p:spPr>
            <a:xfrm flipV="1">
              <a:off x="2267744" y="3939902"/>
              <a:ext cx="288032" cy="1080120"/>
            </a:xfrm>
            <a:prstGeom prst="downArrow">
              <a:avLst>
                <a:gd name="adj1" fmla="val 17715"/>
                <a:gd name="adj2" fmla="val 50000"/>
              </a:avLst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e bas 19"/>
            <p:cNvSpPr/>
            <p:nvPr/>
          </p:nvSpPr>
          <p:spPr>
            <a:xfrm flipV="1">
              <a:off x="4057568" y="3939902"/>
              <a:ext cx="288032" cy="1080120"/>
            </a:xfrm>
            <a:prstGeom prst="downArrow">
              <a:avLst>
                <a:gd name="adj1" fmla="val 17715"/>
                <a:gd name="adj2" fmla="val 50000"/>
              </a:avLst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 rot="17970049" flipV="1">
              <a:off x="5349787" y="2950511"/>
              <a:ext cx="288032" cy="1080120"/>
            </a:xfrm>
            <a:prstGeom prst="downArrow">
              <a:avLst>
                <a:gd name="adj1" fmla="val 17715"/>
                <a:gd name="adj2" fmla="val 50000"/>
              </a:avLst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5364088" y="699542"/>
            <a:ext cx="2448272" cy="4248472"/>
          </a:xfrm>
          <a:prstGeom prst="roundRect">
            <a:avLst>
              <a:gd name="adj" fmla="val 8244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fr-FR" sz="1600" b="1" dirty="0">
                <a:solidFill>
                  <a:schemeClr val="tx2"/>
                </a:solidFill>
              </a:rPr>
              <a:t>Réduire les apports d’azote et phosphore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fr-FR" sz="1600" b="1" dirty="0">
                <a:solidFill>
                  <a:schemeClr val="tx2"/>
                </a:solidFill>
              </a:rPr>
              <a:t>Réduire les rejets directs de contaminants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fr-FR" sz="1600" b="1" dirty="0">
                <a:solidFill>
                  <a:schemeClr val="tx2"/>
                </a:solidFill>
              </a:rPr>
              <a:t>Réduire les risques sanitaires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fr-FR" sz="1600" b="1" dirty="0">
                <a:solidFill>
                  <a:schemeClr val="tx2"/>
                </a:solidFill>
              </a:rPr>
              <a:t>Préserver la biodiversité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fr-FR" sz="1600" b="1" dirty="0">
                <a:solidFill>
                  <a:schemeClr val="tx2"/>
                </a:solidFill>
              </a:rPr>
              <a:t>S’adapter face au dérèglement </a:t>
            </a:r>
            <a:r>
              <a:rPr lang="fr-FR" sz="1600" b="1" dirty="0" smtClean="0">
                <a:solidFill>
                  <a:schemeClr val="tx2"/>
                </a:solidFill>
              </a:rPr>
              <a:t>climatique</a:t>
            </a:r>
            <a:endParaRPr lang="fr-FR" sz="1600" b="1" dirty="0">
              <a:solidFill>
                <a:schemeClr val="tx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2925"/>
          <a:stretch/>
        </p:blipFill>
        <p:spPr>
          <a:xfrm>
            <a:off x="7807838" y="3368364"/>
            <a:ext cx="1359721" cy="80151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r="11001"/>
          <a:stretch/>
        </p:blipFill>
        <p:spPr>
          <a:xfrm>
            <a:off x="7807838" y="1563638"/>
            <a:ext cx="1413759" cy="967344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38" y="4169875"/>
            <a:ext cx="1876730" cy="922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38" y="2531245"/>
            <a:ext cx="1374313" cy="8335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11" y="553756"/>
            <a:ext cx="1528125" cy="10168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38" y="640961"/>
            <a:ext cx="1494745" cy="994685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2123727" y="132479"/>
            <a:ext cx="6908983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 smtClean="0">
                <a:solidFill>
                  <a:srgbClr val="0088A8"/>
                </a:solidFill>
                <a:latin typeface="Calibri" panose="020F0502020204030204" pitchFamily="34" charset="0"/>
                <a:ea typeface="Lucida Sans Unicode" charset="0"/>
                <a:cs typeface="Lucida Sans Unicode" charset="0"/>
              </a:rPr>
              <a:t>Cette articulation terre-mer se retrouve dans d’autres thématiques de la façade : OF5 du SDAGE</a:t>
            </a:r>
            <a:endParaRPr lang="fr-FR" sz="2200" b="1" dirty="0">
              <a:solidFill>
                <a:srgbClr val="0088A8"/>
              </a:solidFill>
              <a:latin typeface="Calibri" panose="020F0502020204030204" pitchFamily="34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 les calendriers et par la gouvernance, tout autant que par la connaissance !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 : se donner les moyens de cette articulation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 descr="composition du comité de bassi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976097"/>
            <a:ext cx="3033707" cy="34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5686"/>
            <a:ext cx="4497469" cy="25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5401326" y="1563638"/>
            <a:ext cx="2627058" cy="3312368"/>
            <a:chOff x="5905382" y="1347614"/>
            <a:chExt cx="2627058" cy="3312368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156176" y="2678916"/>
              <a:ext cx="2376264" cy="1981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fr-FR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Comité de Bassin</a:t>
              </a:r>
              <a:endParaRPr lang="fr-FR" b="1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156176" y="1347614"/>
              <a:ext cx="2376264" cy="1872208"/>
            </a:xfrm>
            <a:prstGeom prst="roundRect">
              <a:avLst/>
            </a:prstGeom>
            <a:noFill/>
            <a:ln>
              <a:solidFill>
                <a:srgbClr val="008E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Conseil Maritime de Façade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5905382" y="2362418"/>
              <a:ext cx="1546938" cy="1169707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COLIMER</a:t>
              </a:r>
              <a:endPara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7164288" y="2318876"/>
              <a:ext cx="1368152" cy="900947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8E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rgbClr val="0070C0"/>
                  </a:solidFill>
                </a:rPr>
                <a:t>CP CMF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8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13/05/2022</a:t>
            </a:fld>
            <a:endParaRPr lang="fr-FR" cap="all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979712" y="2715766"/>
            <a:ext cx="3476730" cy="1656184"/>
            <a:chOff x="-2196752" y="-304800"/>
            <a:chExt cx="11819316" cy="54483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6752" y="-304800"/>
              <a:ext cx="5962650" cy="544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0" b="2389"/>
            <a:stretch/>
          </p:blipFill>
          <p:spPr bwMode="auto">
            <a:xfrm>
              <a:off x="3765898" y="-304800"/>
              <a:ext cx="5856666" cy="544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456442" y="2715766"/>
            <a:ext cx="170784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smtClean="0">
                <a:latin typeface="Gabriola" panose="04040605051002020D02" pitchFamily="82" charset="0"/>
              </a:rPr>
              <a:t>?</a:t>
            </a:r>
            <a:endParaRPr lang="fr-FR" sz="8000" dirty="0">
              <a:latin typeface="Gabriola" panose="04040605051002020D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78229" y="43719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1947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234413" y="43719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62605" y="43719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/>
          <a:stretch/>
        </p:blipFill>
        <p:spPr bwMode="auto">
          <a:xfrm>
            <a:off x="2181413" y="159551"/>
            <a:ext cx="6855083" cy="486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/>
          <a:stretch/>
        </p:blipFill>
        <p:spPr bwMode="auto">
          <a:xfrm>
            <a:off x="2051720" y="12768"/>
            <a:ext cx="7056784" cy="51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converger ces processus ?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1491630"/>
            <a:ext cx="8424334" cy="2880320"/>
          </a:xfrm>
        </p:spPr>
        <p:txBody>
          <a:bodyPr/>
          <a:lstStyle/>
          <a:p>
            <a:r>
              <a:rPr lang="fr-FR" sz="2000" b="1" dirty="0" smtClean="0"/>
              <a:t>Et pourquoi ?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Parce que les objectifs sont interdépendants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De même que les modalités de gestion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Pour que les acteurs s’y retrouvent !</a:t>
            </a:r>
          </a:p>
          <a:p>
            <a:endParaRPr lang="fr-FR" sz="2000" b="1" dirty="0"/>
          </a:p>
          <a:p>
            <a:r>
              <a:rPr lang="fr-FR" sz="2000" b="1" dirty="0" smtClean="0"/>
              <a:t>Quelques exemples par la pratique, forcément imparfaits :</a:t>
            </a:r>
          </a:p>
          <a:p>
            <a:pPr marL="549275" indent="-457200">
              <a:buFont typeface="+mj-lt"/>
              <a:buAutoNum type="arabicPeriod"/>
            </a:pPr>
            <a:r>
              <a:rPr lang="fr-FR" sz="1600" dirty="0" smtClean="0"/>
              <a:t>Par la surveillance et l’évaluation</a:t>
            </a:r>
          </a:p>
          <a:p>
            <a:pPr marL="549275" indent="-457200">
              <a:buFont typeface="+mj-lt"/>
              <a:buAutoNum type="arabicPeriod"/>
            </a:pPr>
            <a:r>
              <a:rPr lang="fr-FR" sz="1600" dirty="0" smtClean="0"/>
              <a:t>Par les objectifs : exemple de la trajectoire de réduction des flux d’azote à la mer</a:t>
            </a:r>
          </a:p>
          <a:p>
            <a:pPr marL="549275" indent="-457200">
              <a:buFont typeface="+mj-lt"/>
              <a:buAutoNum type="arabicPeriod"/>
            </a:pPr>
            <a:r>
              <a:rPr lang="fr-FR" sz="1600" dirty="0" smtClean="0"/>
              <a:t>Par les actions : exemple de l’adaptation au changement côtier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689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Surveillance et </a:t>
            </a:r>
            <a:r>
              <a:rPr lang="fr-FR" dirty="0" err="1" smtClean="0"/>
              <a:t>evaluation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</p:spTree>
    <p:extLst>
      <p:ext uri="{BB962C8B-B14F-4D97-AF65-F5344CB8AC3E}">
        <p14:creationId xmlns:p14="http://schemas.microsoft.com/office/powerpoint/2010/main" val="3749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12/05/2022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/>
          <a:stretch/>
        </p:blipFill>
        <p:spPr bwMode="auto">
          <a:xfrm>
            <a:off x="1907704" y="0"/>
            <a:ext cx="7075078" cy="51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xplosion 2 8"/>
          <p:cNvSpPr/>
          <p:nvPr/>
        </p:nvSpPr>
        <p:spPr>
          <a:xfrm rot="20385279">
            <a:off x="2741576" y="888953"/>
            <a:ext cx="6003290" cy="3173505"/>
          </a:xfrm>
          <a:prstGeom prst="irregularSeal2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Stencil" panose="040409050D0802020404" pitchFamily="82" charset="0"/>
              </a:rPr>
              <a:t>Des dispositifs de surveillance et d’évaluation </a:t>
            </a:r>
            <a:r>
              <a:rPr lang="fr-FR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Stencil" panose="040409050D0802020404" pitchFamily="82" charset="0"/>
              </a:rPr>
              <a:t>COMMUNS</a:t>
            </a:r>
            <a:endParaRPr lang="fr-FR" sz="2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898557" y="4489106"/>
            <a:ext cx="585211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45047"/>
            <a:ext cx="894957" cy="9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8" y="1210570"/>
            <a:ext cx="5591475" cy="395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11/05/2022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Eutrophisation marine : paysages marins et masses d’eau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DCP/SLM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3218493" cy="2880320"/>
          </a:xfrm>
        </p:spPr>
        <p:txBody>
          <a:bodyPr/>
          <a:lstStyle/>
          <a:p>
            <a:r>
              <a:rPr lang="fr-FR" dirty="0" smtClean="0"/>
              <a:t>Une articulation :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Par les réseaux de surveillance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Par les méthodes d’évaluation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Par les unités géographiques d’évaluation</a:t>
            </a:r>
          </a:p>
          <a:p>
            <a:endParaRPr lang="fr-FR" dirty="0"/>
          </a:p>
          <a:p>
            <a:r>
              <a:rPr lang="fr-FR" dirty="0" smtClean="0"/>
              <a:t>Comment interfacer côte-large ?</a:t>
            </a:r>
            <a:endParaRPr lang="fr-FR" dirty="0"/>
          </a:p>
        </p:txBody>
      </p:sp>
      <p:sp>
        <p:nvSpPr>
          <p:cNvPr id="8" name="Étoile à 24 branches 7"/>
          <p:cNvSpPr/>
          <p:nvPr/>
        </p:nvSpPr>
        <p:spPr>
          <a:xfrm rot="20427372">
            <a:off x="804276" y="3736428"/>
            <a:ext cx="2263517" cy="1080120"/>
          </a:xfrm>
          <a:prstGeom prst="star24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2"/>
                </a:solidFill>
              </a:rPr>
              <a:t>Work</a:t>
            </a:r>
            <a:r>
              <a:rPr lang="fr-FR" b="1" dirty="0" smtClean="0">
                <a:solidFill>
                  <a:schemeClr val="bg2"/>
                </a:solidFill>
              </a:rPr>
              <a:t> in </a:t>
            </a:r>
            <a:r>
              <a:rPr lang="fr-FR" b="1" dirty="0" err="1" smtClean="0">
                <a:solidFill>
                  <a:schemeClr val="bg2"/>
                </a:solidFill>
              </a:rPr>
              <a:t>progress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35896" y="4784253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Source : Ifremer/Agences de l’Eau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5712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11/05/2022</a:t>
            </a:fld>
            <a:r>
              <a:rPr lang="fr-FR" cap="all" smtClean="0"/>
              <a:t>  </a:t>
            </a:r>
            <a:r>
              <a:rPr lang="fr-FR" sz="700" cap="all" smtClean="0"/>
              <a:t>CG/F/416/01</a:t>
            </a:r>
          </a:p>
          <a:p>
            <a:endParaRPr lang="fr-FR" cap="all" dirty="0"/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5306943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47" y="1347614"/>
            <a:ext cx="3711432" cy="26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l’effet des contaminants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79762" y="4371950"/>
            <a:ext cx="248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Projet </a:t>
            </a:r>
            <a:r>
              <a:rPr lang="fr-FR" sz="1600" i="1" dirty="0" err="1" smtClean="0"/>
              <a:t>SeliSeine</a:t>
            </a:r>
            <a:r>
              <a:rPr lang="fr-FR" sz="1600" i="1" dirty="0" smtClean="0"/>
              <a:t> (Ifremer)</a:t>
            </a:r>
            <a:endParaRPr lang="fr-FR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96136" y="4371950"/>
            <a:ext cx="3198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Projet Ecotones (GIP Seine Aval)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0100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30632</TotalTime>
  <Words>1844</Words>
  <Application>Microsoft Office PowerPoint</Application>
  <PresentationFormat>Affichage à l'écran (16:9)</PresentationFormat>
  <Paragraphs>470</Paragraphs>
  <Slides>24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template_operateurs</vt:lpstr>
      <vt:lpstr>Présentation PowerPoint</vt:lpstr>
      <vt:lpstr>Présentation PowerPoint</vt:lpstr>
      <vt:lpstr>Présentation PowerPoint</vt:lpstr>
      <vt:lpstr>Présentation PowerPoint</vt:lpstr>
      <vt:lpstr>Comment faire converger ces processus ?</vt:lpstr>
      <vt:lpstr>Présentation PowerPoint</vt:lpstr>
      <vt:lpstr>Présentation PowerPoint</vt:lpstr>
      <vt:lpstr>Eutrophisation marine : paysages marins et masses d’eau</vt:lpstr>
      <vt:lpstr>Evaluer l’effet des contaminants</vt:lpstr>
      <vt:lpstr>Projet Biosurveillance (ZA Seine)</vt:lpstr>
      <vt:lpstr>Présentation PowerPoint</vt:lpstr>
      <vt:lpstr>Notre littoral face à l’eutrophisation </vt:lpstr>
      <vt:lpstr>Présentation PowerPoint</vt:lpstr>
      <vt:lpstr>Dans les objectifs du projet de SDAGE (chapitre 4) </vt:lpstr>
      <vt:lpstr>… au continent </vt:lpstr>
      <vt:lpstr>Présentation PowerPoint</vt:lpstr>
      <vt:lpstr>Les documents de planification</vt:lpstr>
      <vt:lpstr>Des périmètres géographiques communs</vt:lpstr>
      <vt:lpstr>Rapports de compatibilité</vt:lpstr>
      <vt:lpstr>Les grands principes : une convergence</vt:lpstr>
      <vt:lpstr>Privilégier les espaces naturels (et agricoles)</vt:lpstr>
      <vt:lpstr>Présentation PowerPoint</vt:lpstr>
      <vt:lpstr>Conclusion : se donner les moyens de cette articulation</vt:lpstr>
      <vt:lpstr>Présentation PowerPoint</vt:lpstr>
    </vt:vector>
  </TitlesOfParts>
  <Manager>Client</Manager>
  <Company>AESN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THOMASSIN NATHALIE</dc:creator>
  <cp:lastModifiedBy>SARRAZA MANUEL</cp:lastModifiedBy>
  <cp:revision>240</cp:revision>
  <dcterms:created xsi:type="dcterms:W3CDTF">2020-08-27T11:52:31Z</dcterms:created>
  <dcterms:modified xsi:type="dcterms:W3CDTF">2022-05-13T07:57:34Z</dcterms:modified>
</cp:coreProperties>
</file>