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3CB"/>
    <a:srgbClr val="5BC5F2"/>
    <a:srgbClr val="00627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0355C99-67F0-4332-8552-D059B6C935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F20C91C5-4BB5-4E23-A082-FB5921C605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165E73F0-32F6-46A2-9A5F-9DF838A9D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A786-DB39-417A-A983-98741426F5D4}" type="datetimeFigureOut">
              <a:rPr lang="fr-FR" smtClean="0"/>
              <a:pPr/>
              <a:t>12/05/2022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2BDDBE8-910E-4B1E-816E-4F004193F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3A8CD419-A9A1-4CDB-962C-F0EC27A6E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D20F-EE15-48B7-A5D2-059D65CEFB2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10158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B05F4EB-CB53-49A1-BDDC-D1A688428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D955AB09-692C-40E3-ACC8-AD7B2D3D2B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3F8546B-D3F0-4615-BA96-AB74ADA97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A786-DB39-417A-A983-98741426F5D4}" type="datetimeFigureOut">
              <a:rPr lang="fr-FR" smtClean="0"/>
              <a:pPr/>
              <a:t>12/05/2022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CBAECDA-239D-440F-A3F1-9B75928A9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E6AD237-3A70-4C41-85D7-3057D3C33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D20F-EE15-48B7-A5D2-059D65CEFB2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35741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677F4227-B3B3-41CD-9BEF-735648EE91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259EB3CB-131F-49C1-A1C2-7F6F9F24D1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1BEBD53-345A-4915-AD67-5C7C723CB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A786-DB39-417A-A983-98741426F5D4}" type="datetimeFigureOut">
              <a:rPr lang="fr-FR" smtClean="0"/>
              <a:pPr/>
              <a:t>12/05/2022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53D23D7-D932-4449-BB67-51119F9DC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099D547-3E36-4312-BCC4-829B7687D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D20F-EE15-48B7-A5D2-059D65CEFB2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87807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C8A3CE8-0D66-4585-B7BB-5666859F6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E3766878-B02D-4D89-8DB5-5425F24D9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BE9A0FA-CDB8-4B84-84B8-BB1A6C657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A786-DB39-417A-A983-98741426F5D4}" type="datetimeFigureOut">
              <a:rPr lang="fr-FR" smtClean="0"/>
              <a:pPr/>
              <a:t>12/05/2022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562347F-C1C8-452D-A4AA-E6D069632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FE65D22-154E-4CED-B492-67EF16F9D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D20F-EE15-48B7-A5D2-059D65CEFB2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17660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18DD83B-B6AA-429C-911A-AA91D56F5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2DF479BA-ED9B-42E4-BE51-5E67F0F88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E0D508D-4875-412F-A57B-189D94541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A786-DB39-417A-A983-98741426F5D4}" type="datetimeFigureOut">
              <a:rPr lang="fr-FR" smtClean="0"/>
              <a:pPr/>
              <a:t>12/05/2022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A203522-B280-4FA8-8825-79884210C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11DCB57-B96B-4639-AB77-B31613D17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D20F-EE15-48B7-A5D2-059D65CEFB2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27234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33FD451-0962-4F22-B06A-687099FC3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7C83FFA-0704-4AD1-B271-5989E6730D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FF494CE0-C9F9-422B-BD98-4E8423E71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C02E4513-1C3D-4531-80BD-2B28FD8C6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A786-DB39-417A-A983-98741426F5D4}" type="datetimeFigureOut">
              <a:rPr lang="fr-FR" smtClean="0"/>
              <a:pPr/>
              <a:t>12/05/2022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9149321A-60ED-4033-918A-678A79A6F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127C125F-FE9E-414D-96DB-F52842B8C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D20F-EE15-48B7-A5D2-059D65CEFB2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32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348D541-C2EE-4A37-8998-4209FB465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DC6D209E-D298-474F-BAED-7525F4DB09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F8BDD4E9-C9BA-480D-9432-F5D1B13E4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D57EBD0A-0EA7-4485-A691-DFF3DA7880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EB530FFF-A16E-4622-9B5C-54E600B7D7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BABA1EBB-B68A-4D72-B738-66525A1EC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A786-DB39-417A-A983-98741426F5D4}" type="datetimeFigureOut">
              <a:rPr lang="fr-FR" smtClean="0"/>
              <a:pPr/>
              <a:t>12/05/2022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C30B7184-9A85-445C-A01F-A5A3657C4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BD3C92CC-41F8-409E-A67F-F348BD9E5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D20F-EE15-48B7-A5D2-059D65CEFB2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97452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A1318DC-C423-49B8-BCEB-CF5D238CD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79AA4776-6D09-49A0-B0D1-524D86CE2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A786-DB39-417A-A983-98741426F5D4}" type="datetimeFigureOut">
              <a:rPr lang="fr-FR" smtClean="0"/>
              <a:pPr/>
              <a:t>12/05/2022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45818191-8416-4A38-A0B6-31EE6D5B3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15CCF194-3EEE-4F92-A468-F1C07FE4B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D20F-EE15-48B7-A5D2-059D65CEFB2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31414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BBE3E629-D402-4ACE-81C3-7B58ED733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A786-DB39-417A-A983-98741426F5D4}" type="datetimeFigureOut">
              <a:rPr lang="fr-FR" smtClean="0"/>
              <a:pPr/>
              <a:t>12/05/2022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18A1F3F3-5204-42E7-A228-3CD7CE726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04DD3801-E4E3-43AD-9980-51B4CF868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D20F-EE15-48B7-A5D2-059D65CEFB2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55801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06E9F15-61FC-4EAE-9ECB-9F1FC1867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EA806410-97F4-4097-A3AC-FF33739F7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E0A01A5E-416A-410C-813F-71E1CF50B4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3862AD74-8F02-44D5-924F-06F1CC79F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A786-DB39-417A-A983-98741426F5D4}" type="datetimeFigureOut">
              <a:rPr lang="fr-FR" smtClean="0"/>
              <a:pPr/>
              <a:t>12/05/2022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64A40803-C53F-4575-84D7-E77B6EBB7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BC4A92AF-911A-43ED-A918-ADC096CC6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D20F-EE15-48B7-A5D2-059D65CEFB2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08575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457DE79-7588-4E75-A6FE-D97A41345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2BB6D181-71AE-4E07-A006-D7C6D589DA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A503B15A-0844-4F5D-9CFF-065AA99ABA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C86E534B-C04F-45DD-9061-896B882BA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A786-DB39-417A-A983-98741426F5D4}" type="datetimeFigureOut">
              <a:rPr lang="fr-FR" smtClean="0"/>
              <a:pPr/>
              <a:t>12/05/2022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B2DCBE28-32DF-4E6D-BC63-700B449E9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BC276EA7-83EC-4763-A3F8-F2C650CCD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D20F-EE15-48B7-A5D2-059D65CEFB2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24369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295A6E94-9060-4004-88CB-CB07328B5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690D0276-C040-491D-A232-1C1F3AFB9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B3F35ED-B3D6-4991-B727-458CB98638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3A786-DB39-417A-A983-98741426F5D4}" type="datetimeFigureOut">
              <a:rPr lang="fr-FR" smtClean="0"/>
              <a:pPr/>
              <a:t>12/05/2022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8FBAB532-9E51-467E-81F8-C4972D28F0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3A5B37C-DCB3-434F-B8F4-A2EA941AD6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9D20F-EE15-48B7-A5D2-059D65CEFB2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89740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53B3F201-9FD4-4582-A979-D8E71A2D87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3812" b="98221" l="9923" r="89820">
                        <a14:foregroundMark x1="20812" y1="5972" x2="24291" y2="34689"/>
                        <a14:foregroundMark x1="24291" y1="34689" x2="26160" y2="42313"/>
                        <a14:foregroundMark x1="28673" y1="50953" x2="30735" y2="60991"/>
                        <a14:foregroundMark x1="30735" y1="60991" x2="30735" y2="61626"/>
                        <a14:foregroundMark x1="22552" y1="14994" x2="22552" y2="14994"/>
                        <a14:foregroundMark x1="22552" y1="14994" x2="25966" y2="8132"/>
                        <a14:foregroundMark x1="25966" y1="8132" x2="30735" y2="3812"/>
                        <a14:foregroundMark x1="30735" y1="3812" x2="43686" y2="6861"/>
                        <a14:foregroundMark x1="43686" y1="6861" x2="49098" y2="11817"/>
                        <a14:foregroundMark x1="49098" y1="11817" x2="53286" y2="21855"/>
                        <a14:foregroundMark x1="53286" y1="21855" x2="55477" y2="35197"/>
                        <a14:foregroundMark x1="55477" y1="35197" x2="35052" y2="68488"/>
                        <a14:foregroundMark x1="56572" y1="38119" x2="67204" y2="37992"/>
                        <a14:foregroundMark x1="67204" y1="37992" x2="72036" y2="39644"/>
                        <a14:foregroundMark x1="72036" y1="39644" x2="75515" y2="46760"/>
                        <a14:foregroundMark x1="75515" y1="46760" x2="76095" y2="58450"/>
                        <a14:foregroundMark x1="76095" y1="58450" x2="73325" y2="69250"/>
                        <a14:foregroundMark x1="73325" y1="69250" x2="68943" y2="78145"/>
                        <a14:foregroundMark x1="68943" y1="78145" x2="59278" y2="87675"/>
                        <a14:foregroundMark x1="59278" y1="87675" x2="53995" y2="89581"/>
                        <a14:foregroundMark x1="49356" y1="31131" x2="28351" y2="18043"/>
                        <a14:foregroundMark x1="28351" y1="18043" x2="20812" y2="21982"/>
                        <a14:foregroundMark x1="20812" y1="21982" x2="14626" y2="32274"/>
                        <a14:foregroundMark x1="14626" y1="32274" x2="13661" y2="38712"/>
                        <a14:foregroundMark x1="29046" y1="58858" x2="46134" y2="49174"/>
                        <a14:foregroundMark x1="46134" y1="49174" x2="52835" y2="41931"/>
                        <a14:foregroundMark x1="30501" y1="67736" x2="31121" y2="70775"/>
                        <a14:foregroundMark x1="28800" y1="59392" x2="28912" y2="59941"/>
                        <a14:foregroundMark x1="25966" y1="45489" x2="28216" y2="56525"/>
                        <a14:foregroundMark x1="31121" y1="70775" x2="40593" y2="89199"/>
                        <a14:foregroundMark x1="40593" y1="89199" x2="45361" y2="91233"/>
                        <a14:foregroundMark x1="45361" y1="91233" x2="60052" y2="84625"/>
                        <a14:foregroundMark x1="60052" y1="84625" x2="62500" y2="75985"/>
                        <a14:foregroundMark x1="62500" y1="75985" x2="59085" y2="57306"/>
                        <a14:foregroundMark x1="59085" y1="57306" x2="57539" y2="54130"/>
                        <a14:foregroundMark x1="21198" y1="24905" x2="28544" y2="46125"/>
                        <a14:foregroundMark x1="28544" y1="46125" x2="33570" y2="56036"/>
                        <a14:foregroundMark x1="33570" y1="56036" x2="39369" y2="58831"/>
                        <a14:foregroundMark x1="39369" y1="58831" x2="44716" y2="53621"/>
                        <a14:foregroundMark x1="44716" y1="53621" x2="45941" y2="34816"/>
                        <a14:foregroundMark x1="45941" y1="34816" x2="44845" y2="25032"/>
                        <a14:foregroundMark x1="44845" y1="25032" x2="39562" y2="16645"/>
                        <a14:foregroundMark x1="39562" y1="16645" x2="32861" y2="14485"/>
                        <a14:foregroundMark x1="32861" y1="14485" x2="27513" y2="17027"/>
                        <a14:foregroundMark x1="27513" y1="17027" x2="22552" y2="26175"/>
                        <a14:foregroundMark x1="22552" y1="26175" x2="22423" y2="30623"/>
                        <a14:foregroundMark x1="38724" y1="80305" x2="40077" y2="88945"/>
                        <a14:foregroundMark x1="40077" y1="88945" x2="45296" y2="95553"/>
                        <a14:foregroundMark x1="45296" y1="95553" x2="58634" y2="99873"/>
                        <a14:foregroundMark x1="58634" y1="99873" x2="63853" y2="98221"/>
                        <a14:foregroundMark x1="63853" y1="98221" x2="66173" y2="84244"/>
                        <a14:foregroundMark x1="66173" y1="84244" x2="65528" y2="74460"/>
                        <a14:foregroundMark x1="65528" y1="74460" x2="64626" y2="70648"/>
                        <a14:foregroundMark x1="32474" y1="27446" x2="30219" y2="41169"/>
                        <a14:foregroundMark x1="30219" y1="41169" x2="30799" y2="61118"/>
                        <a14:foregroundMark x1="30799" y1="61118" x2="32668" y2="69632"/>
                        <a14:foregroundMark x1="32668" y1="69632" x2="37758" y2="82592"/>
                        <a14:foregroundMark x1="37758" y1="82592" x2="45103" y2="89835"/>
                        <a14:foregroundMark x1="45103" y1="89835" x2="52062" y2="90851"/>
                        <a14:foregroundMark x1="52062" y1="90851" x2="56572" y2="87929"/>
                        <a14:foregroundMark x1="56572" y1="87929" x2="60052" y2="74714"/>
                        <a14:foregroundMark x1="60052" y1="74714" x2="60180" y2="60864"/>
                        <a14:foregroundMark x1="60180" y1="60864" x2="55992" y2="48158"/>
                        <a14:foregroundMark x1="55992" y1="48158" x2="49807" y2="37738"/>
                        <a14:foregroundMark x1="49807" y1="37738" x2="34278" y2="29352"/>
                        <a14:foregroundMark x1="34278" y1="29352" x2="31379" y2="31004"/>
                        <a14:foregroundMark x1="38853" y1="32274" x2="37178" y2="43456"/>
                        <a14:foregroundMark x1="37178" y1="43456" x2="38209" y2="68107"/>
                        <a14:foregroundMark x1="38209" y1="68107" x2="43492" y2="85006"/>
                        <a14:foregroundMark x1="43492" y1="85006" x2="48711" y2="90597"/>
                        <a14:foregroundMark x1="48711" y1="90597" x2="56701" y2="87294"/>
                        <a14:foregroundMark x1="56701" y1="87294" x2="61920" y2="74333"/>
                        <a14:foregroundMark x1="61920" y1="74333" x2="62307" y2="65184"/>
                        <a14:foregroundMark x1="62307" y1="65184" x2="60052" y2="55146"/>
                        <a14:foregroundMark x1="60052" y1="55146" x2="39497" y2="34435"/>
                        <a14:foregroundMark x1="39497" y1="34435" x2="38918" y2="34180"/>
                        <a14:foregroundMark x1="43041" y1="46252" x2="37436" y2="68996"/>
                        <a14:foregroundMark x1="37436" y1="68996" x2="37564" y2="78526"/>
                        <a14:foregroundMark x1="37564" y1="78526" x2="44072" y2="93774"/>
                        <a14:foregroundMark x1="44072" y1="93774" x2="51031" y2="97713"/>
                        <a14:foregroundMark x1="51031" y1="97713" x2="56186" y2="97205"/>
                        <a14:foregroundMark x1="56186" y1="97205" x2="62049" y2="89581"/>
                        <a14:foregroundMark x1="62049" y1="89581" x2="64240" y2="66582"/>
                        <a14:foregroundMark x1="64240" y1="66582" x2="62629" y2="56417"/>
                        <a14:foregroundMark x1="62629" y1="56417" x2="58634" y2="50572"/>
                        <a14:foregroundMark x1="58634" y1="50572" x2="53028" y2="47268"/>
                        <a14:foregroundMark x1="53028" y1="47268" x2="47680" y2="47268"/>
                        <a14:foregroundMark x1="47680" y1="47268" x2="41495" y2="49936"/>
                        <a14:foregroundMark x1="51804" y1="40407" x2="37371" y2="56925"/>
                        <a14:foregroundMark x1="37371" y1="56925" x2="35825" y2="67471"/>
                        <a14:foregroundMark x1="35825" y1="67471" x2="38982" y2="74968"/>
                        <a14:foregroundMark x1="38982" y1="74968" x2="43686" y2="80559"/>
                        <a14:foregroundMark x1="43686" y1="80559" x2="49549" y2="81703"/>
                        <a14:foregroundMark x1="49549" y1="81703" x2="59278" y2="79797"/>
                        <a14:foregroundMark x1="59278" y1="79797" x2="60760" y2="70775"/>
                        <a14:foregroundMark x1="60760" y1="70775" x2="60245" y2="61118"/>
                        <a14:foregroundMark x1="60245" y1="61118" x2="54059" y2="44600"/>
                        <a14:foregroundMark x1="54059" y1="44600" x2="50193" y2="41550"/>
                        <a14:foregroundMark x1="40851" y1="47776" x2="36985" y2="70267"/>
                        <a14:foregroundMark x1="36985" y1="70267" x2="42784" y2="76747"/>
                        <a14:foregroundMark x1="42784" y1="76747" x2="54059" y2="78399"/>
                        <a14:foregroundMark x1="54059" y1="78399" x2="58505" y2="70902"/>
                        <a14:foregroundMark x1="58505" y1="70902" x2="57732" y2="58450"/>
                        <a14:foregroundMark x1="57732" y1="58450" x2="44008" y2="66201"/>
                        <a14:backgroundMark x1="6443" y1="80432" x2="11534" y2="88056"/>
                        <a14:backgroundMark x1="11534" y1="88056" x2="15271" y2="99746"/>
                        <a14:backgroundMark x1="9536" y1="75858" x2="16495" y2="76239"/>
                        <a14:backgroundMark x1="16495" y1="76239" x2="21907" y2="80178"/>
                        <a14:backgroundMark x1="21907" y1="80178" x2="28866" y2="94155"/>
                        <a14:backgroundMark x1="28866" y1="94155" x2="30541" y2="99365"/>
                        <a14:backgroundMark x1="7410" y1="56925" x2="19845" y2="69886"/>
                        <a14:backgroundMark x1="19845" y1="69886" x2="23454" y2="81321"/>
                        <a14:backgroundMark x1="23454" y1="81321" x2="23454" y2="85642"/>
                        <a14:backgroundMark x1="7796" y1="55527" x2="13918" y2="52732"/>
                        <a14:backgroundMark x1="13918" y1="52732" x2="19008" y2="54765"/>
                        <a14:backgroundMark x1="19008" y1="54765" x2="22809" y2="61881"/>
                        <a14:backgroundMark x1="22809" y1="61881" x2="23905" y2="77764"/>
                        <a14:backgroundMark x1="8763" y1="59339" x2="13595" y2="57814"/>
                        <a14:backgroundMark x1="13595" y1="57814" x2="21198" y2="58704"/>
                        <a14:backgroundMark x1="21198" y1="58704" x2="25322" y2="62897"/>
                        <a14:backgroundMark x1="25322" y1="62897" x2="27448" y2="72046"/>
                        <a14:backgroundMark x1="27448" y1="72046" x2="18041" y2="76874"/>
                        <a14:backgroundMark x1="18041" y1="76874" x2="10825" y2="73316"/>
                        <a14:backgroundMark x1="10825" y1="73316" x2="8312" y2="65311"/>
                        <a14:backgroundMark x1="8312" y1="65311" x2="8505" y2="59212"/>
                        <a14:backgroundMark x1="22680" y1="71029" x2="28351" y2="80559"/>
                        <a14:backgroundMark x1="28351" y1="80559" x2="30219" y2="90470"/>
                        <a14:backgroundMark x1="30219" y1="90470" x2="25773" y2="97586"/>
                        <a14:backgroundMark x1="25773" y1="97586" x2="23454" y2="97713"/>
                        <a14:backgroundMark x1="28028" y1="87166" x2="28028" y2="87166"/>
                        <a14:backgroundMark x1="28028" y1="87166" x2="29253" y2="89835"/>
                        <a14:backgroundMark x1="18235" y1="58450" x2="23582" y2="55400"/>
                        <a14:backgroundMark x1="23582" y1="55400" x2="28415" y2="60229"/>
                        <a14:backgroundMark x1="28415" y1="60229" x2="29639" y2="68234"/>
                        <a14:backgroundMark x1="9858" y1="39136" x2="14755" y2="42821"/>
                        <a14:backgroundMark x1="14755" y1="42821" x2="19072" y2="53113"/>
                        <a14:backgroundMark x1="19072" y1="53113" x2="20039" y2="62516"/>
                        <a14:backgroundMark x1="9858" y1="39644" x2="15206" y2="50191"/>
                        <a14:backgroundMark x1="15206" y1="50191" x2="17526" y2="58450"/>
                        <a14:backgroundMark x1="17526" y1="58450" x2="10245" y2="52859"/>
                        <a14:backgroundMark x1="10245" y1="52859" x2="8698" y2="41677"/>
                        <a14:backgroundMark x1="8698" y1="41677" x2="9085" y2="3850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82333" y="1150804"/>
            <a:ext cx="10464800" cy="5306570"/>
          </a:xfrm>
          <a:prstGeom prst="rect">
            <a:avLst/>
          </a:prstGeom>
          <a:effectLst>
            <a:softEdge rad="190500"/>
          </a:effectLst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EEDD6B29-385E-4F39-AB92-A8FC994CD5E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7971" b="94928" l="5584" r="93909">
                        <a14:foregroundMark x1="10660" y1="60145" x2="10660" y2="60145"/>
                        <a14:foregroundMark x1="6091" y1="53623" x2="6091" y2="53623"/>
                        <a14:foregroundMark x1="42640" y1="90580" x2="42640" y2="90580"/>
                        <a14:foregroundMark x1="42640" y1="95652" x2="42640" y2="95652"/>
                        <a14:foregroundMark x1="90863" y1="39130" x2="90863" y2="39130"/>
                        <a14:foregroundMark x1="93909" y1="44203" x2="93909" y2="44203"/>
                        <a14:foregroundMark x1="68020" y1="7971" x2="68020" y2="79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29572" y="5231616"/>
            <a:ext cx="1519743" cy="106131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Ellipse 8">
            <a:extLst>
              <a:ext uri="{FF2B5EF4-FFF2-40B4-BE49-F238E27FC236}">
                <a16:creationId xmlns:a16="http://schemas.microsoft.com/office/drawing/2014/main" xmlns="" id="{14A7E21C-BC0D-4098-80E5-0EBB9C64B515}"/>
              </a:ext>
            </a:extLst>
          </p:cNvPr>
          <p:cNvSpPr>
            <a:spLocks noChangeAspect="1"/>
          </p:cNvSpPr>
          <p:nvPr/>
        </p:nvSpPr>
        <p:spPr>
          <a:xfrm flipV="1">
            <a:off x="10206926" y="5745394"/>
            <a:ext cx="117372" cy="11737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0" name="Zone de texte 18">
            <a:extLst>
              <a:ext uri="{FF2B5EF4-FFF2-40B4-BE49-F238E27FC236}">
                <a16:creationId xmlns:a16="http://schemas.microsoft.com/office/drawing/2014/main" xmlns="" id="{2637665E-293F-4D5A-B4A9-316651A61FCA}"/>
              </a:ext>
            </a:extLst>
          </p:cNvPr>
          <p:cNvSpPr txBox="1"/>
          <p:nvPr/>
        </p:nvSpPr>
        <p:spPr>
          <a:xfrm>
            <a:off x="5374696" y="3026255"/>
            <a:ext cx="2672023" cy="53530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FF0000"/>
                </a:solidFill>
                <a:effectLst/>
                <a:latin typeface="Marianne Light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« Baie de Seine occidentale »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Zone de texte 214">
            <a:extLst>
              <a:ext uri="{FF2B5EF4-FFF2-40B4-BE49-F238E27FC236}">
                <a16:creationId xmlns:a16="http://schemas.microsoft.com/office/drawing/2014/main" xmlns="" id="{45C178BC-08C8-40D5-9EF3-E98AA883E34D}"/>
              </a:ext>
            </a:extLst>
          </p:cNvPr>
          <p:cNvSpPr txBox="1"/>
          <p:nvPr/>
        </p:nvSpPr>
        <p:spPr>
          <a:xfrm rot="19656555">
            <a:off x="4516268" y="3945637"/>
            <a:ext cx="1307568" cy="31345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000" i="1" dirty="0">
                <a:effectLst/>
                <a:latin typeface="Marianne Light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Iles Saint-Marcouf</a:t>
            </a:r>
            <a:endParaRPr lang="fr-F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xmlns="" id="{A6AA5D90-2E8E-40FF-B3AB-0D592168F37E}"/>
              </a:ext>
            </a:extLst>
          </p:cNvPr>
          <p:cNvSpPr>
            <a:spLocks noChangeAspect="1"/>
          </p:cNvSpPr>
          <p:nvPr/>
        </p:nvSpPr>
        <p:spPr>
          <a:xfrm flipV="1">
            <a:off x="10165174" y="5672369"/>
            <a:ext cx="117372" cy="11737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3" name="Zone de texte 18">
            <a:extLst>
              <a:ext uri="{FF2B5EF4-FFF2-40B4-BE49-F238E27FC236}">
                <a16:creationId xmlns:a16="http://schemas.microsoft.com/office/drawing/2014/main" xmlns="" id="{6B8C53B3-F306-41ED-9D8B-8F611D8D69E2}"/>
              </a:ext>
            </a:extLst>
          </p:cNvPr>
          <p:cNvSpPr txBox="1"/>
          <p:nvPr/>
        </p:nvSpPr>
        <p:spPr>
          <a:xfrm>
            <a:off x="1355994" y="813343"/>
            <a:ext cx="4018703" cy="53530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FF0000"/>
                </a:solidFill>
                <a:effectLst/>
                <a:latin typeface="Marianne Light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« Récifs et marais arrière-littoraux du cap Lévi à la pointe de </a:t>
            </a:r>
            <a:r>
              <a:rPr lang="fr-FR" dirty="0" err="1">
                <a:solidFill>
                  <a:srgbClr val="FF0000"/>
                </a:solidFill>
                <a:effectLst/>
                <a:latin typeface="Marianne Light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Saire</a:t>
            </a:r>
            <a:r>
              <a:rPr lang="fr-FR" dirty="0">
                <a:solidFill>
                  <a:srgbClr val="FF0000"/>
                </a:solidFill>
                <a:effectLst/>
                <a:latin typeface="Marianne Light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 »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Zone de texte 214">
            <a:extLst>
              <a:ext uri="{FF2B5EF4-FFF2-40B4-BE49-F238E27FC236}">
                <a16:creationId xmlns:a16="http://schemas.microsoft.com/office/drawing/2014/main" xmlns="" id="{52711902-5DE5-4AC0-986C-126E17457DA0}"/>
              </a:ext>
            </a:extLst>
          </p:cNvPr>
          <p:cNvSpPr txBox="1"/>
          <p:nvPr/>
        </p:nvSpPr>
        <p:spPr>
          <a:xfrm rot="19656555">
            <a:off x="2856857" y="3343417"/>
            <a:ext cx="1111362" cy="29763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>
                <a:effectLst/>
                <a:latin typeface="Marianne Light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Saint-Vaast-la-Hougue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Zone de texte 214">
            <a:extLst>
              <a:ext uri="{FF2B5EF4-FFF2-40B4-BE49-F238E27FC236}">
                <a16:creationId xmlns:a16="http://schemas.microsoft.com/office/drawing/2014/main" xmlns="" id="{DB956C58-6DF6-4CCC-8521-CAEAC1506FE5}"/>
              </a:ext>
            </a:extLst>
          </p:cNvPr>
          <p:cNvSpPr txBox="1"/>
          <p:nvPr/>
        </p:nvSpPr>
        <p:spPr>
          <a:xfrm rot="19656555">
            <a:off x="466696" y="2980501"/>
            <a:ext cx="1307568" cy="31345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u="sng" dirty="0">
                <a:effectLst/>
                <a:latin typeface="Marianne Light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Cherbourg-en-Cotentin</a:t>
            </a:r>
            <a:endParaRPr lang="fr-FR" sz="12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Zone de texte 215">
            <a:extLst>
              <a:ext uri="{FF2B5EF4-FFF2-40B4-BE49-F238E27FC236}">
                <a16:creationId xmlns:a16="http://schemas.microsoft.com/office/drawing/2014/main" xmlns="" id="{DA21151A-E7AB-40D5-AF5D-3016370B377A}"/>
              </a:ext>
            </a:extLst>
          </p:cNvPr>
          <p:cNvSpPr txBox="1"/>
          <p:nvPr/>
        </p:nvSpPr>
        <p:spPr>
          <a:xfrm>
            <a:off x="4408208" y="5366448"/>
            <a:ext cx="834075" cy="33962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i="1" dirty="0">
                <a:solidFill>
                  <a:srgbClr val="0083CB"/>
                </a:solidFill>
                <a:effectLst/>
                <a:latin typeface="Marianne Light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Baie des </a:t>
            </a:r>
            <a:r>
              <a:rPr lang="fr-FR" sz="1200" i="1" dirty="0" err="1">
                <a:solidFill>
                  <a:srgbClr val="0083CB"/>
                </a:solidFill>
                <a:effectLst/>
                <a:latin typeface="Marianne Light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Veys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Zone de texte 214">
            <a:extLst>
              <a:ext uri="{FF2B5EF4-FFF2-40B4-BE49-F238E27FC236}">
                <a16:creationId xmlns:a16="http://schemas.microsoft.com/office/drawing/2014/main" xmlns="" id="{F9B988F7-5B4B-404D-B02A-E9F83529A857}"/>
              </a:ext>
            </a:extLst>
          </p:cNvPr>
          <p:cNvSpPr txBox="1"/>
          <p:nvPr/>
        </p:nvSpPr>
        <p:spPr>
          <a:xfrm rot="19656555">
            <a:off x="1688947" y="2721751"/>
            <a:ext cx="1111362" cy="29763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>
                <a:effectLst/>
                <a:latin typeface="Marianne Light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Fermanville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Zone de texte 214">
            <a:extLst>
              <a:ext uri="{FF2B5EF4-FFF2-40B4-BE49-F238E27FC236}">
                <a16:creationId xmlns:a16="http://schemas.microsoft.com/office/drawing/2014/main" xmlns="" id="{7B44E8FA-3F6D-492C-B98A-FD3AF68CFADB}"/>
              </a:ext>
            </a:extLst>
          </p:cNvPr>
          <p:cNvSpPr txBox="1"/>
          <p:nvPr/>
        </p:nvSpPr>
        <p:spPr>
          <a:xfrm rot="19656555">
            <a:off x="1688945" y="2721751"/>
            <a:ext cx="1111362" cy="29763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>
                <a:effectLst/>
                <a:latin typeface="Marianne Light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Fermanville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Zone de texte 214">
            <a:extLst>
              <a:ext uri="{FF2B5EF4-FFF2-40B4-BE49-F238E27FC236}">
                <a16:creationId xmlns:a16="http://schemas.microsoft.com/office/drawing/2014/main" xmlns="" id="{59A31CDB-228E-4CAD-B7DF-26C186792B07}"/>
              </a:ext>
            </a:extLst>
          </p:cNvPr>
          <p:cNvSpPr txBox="1"/>
          <p:nvPr/>
        </p:nvSpPr>
        <p:spPr>
          <a:xfrm rot="19656555">
            <a:off x="2979265" y="4430615"/>
            <a:ext cx="1111362" cy="29763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>
                <a:latin typeface="Marianne Light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Quiné</a:t>
            </a:r>
            <a:r>
              <a:rPr lang="fr-FR" sz="1100" dirty="0">
                <a:effectLst/>
                <a:latin typeface="Marianne Light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ville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Zone de texte 214">
            <a:extLst>
              <a:ext uri="{FF2B5EF4-FFF2-40B4-BE49-F238E27FC236}">
                <a16:creationId xmlns:a16="http://schemas.microsoft.com/office/drawing/2014/main" xmlns="" id="{DD250749-5A69-48F8-8678-714ABC3296B5}"/>
              </a:ext>
            </a:extLst>
          </p:cNvPr>
          <p:cNvSpPr txBox="1"/>
          <p:nvPr/>
        </p:nvSpPr>
        <p:spPr>
          <a:xfrm rot="19656555">
            <a:off x="4819016" y="5640805"/>
            <a:ext cx="1111362" cy="29763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>
                <a:latin typeface="Marianne Light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Grandcamp-Maisy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Zone de texte 214">
            <a:extLst>
              <a:ext uri="{FF2B5EF4-FFF2-40B4-BE49-F238E27FC236}">
                <a16:creationId xmlns:a16="http://schemas.microsoft.com/office/drawing/2014/main" xmlns="" id="{1F7FD4D3-B74A-4D92-A61B-9CCA98481423}"/>
              </a:ext>
            </a:extLst>
          </p:cNvPr>
          <p:cNvSpPr txBox="1"/>
          <p:nvPr/>
        </p:nvSpPr>
        <p:spPr>
          <a:xfrm rot="19656555">
            <a:off x="5616029" y="5837743"/>
            <a:ext cx="987756" cy="30562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 err="1">
                <a:effectLst/>
                <a:latin typeface="Marianne Light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Vierville-sur-mer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Zone de texte 214">
            <a:extLst>
              <a:ext uri="{FF2B5EF4-FFF2-40B4-BE49-F238E27FC236}">
                <a16:creationId xmlns:a16="http://schemas.microsoft.com/office/drawing/2014/main" xmlns="" id="{73ABAAC7-DCD9-4AF3-8565-39EA680DF7E5}"/>
              </a:ext>
            </a:extLst>
          </p:cNvPr>
          <p:cNvSpPr txBox="1"/>
          <p:nvPr/>
        </p:nvSpPr>
        <p:spPr>
          <a:xfrm rot="19656555">
            <a:off x="5625925" y="4940024"/>
            <a:ext cx="1307568" cy="31345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000" i="1" dirty="0">
                <a:latin typeface="Marianne Light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Pointe du Hoc</a:t>
            </a:r>
            <a:endParaRPr lang="fr-F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DE354C90-E3D4-49D5-98F6-1369CC179182}"/>
              </a:ext>
            </a:extLst>
          </p:cNvPr>
          <p:cNvSpPr txBox="1"/>
          <p:nvPr/>
        </p:nvSpPr>
        <p:spPr>
          <a:xfrm>
            <a:off x="5260157" y="767624"/>
            <a:ext cx="64445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4000" b="1" dirty="0">
                <a:solidFill>
                  <a:srgbClr val="006276"/>
                </a:solidFill>
                <a:latin typeface="Marianne" panose="02000000000000000000" pitchFamily="50" charset="0"/>
              </a:rPr>
              <a:t>Animer un site Natura 2000 en mer : </a:t>
            </a:r>
          </a:p>
          <a:p>
            <a:pPr algn="r"/>
            <a:r>
              <a:rPr lang="fr-FR" sz="4000" b="1" dirty="0">
                <a:solidFill>
                  <a:srgbClr val="006276"/>
                </a:solidFill>
                <a:latin typeface="Marianne" panose="02000000000000000000" pitchFamily="50" charset="0"/>
              </a:rPr>
              <a:t>Pratiques et limites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AEBE3B7F-4E14-4E16-A244-7028994A6A21}"/>
              </a:ext>
            </a:extLst>
          </p:cNvPr>
          <p:cNvSpPr txBox="1"/>
          <p:nvPr/>
        </p:nvSpPr>
        <p:spPr>
          <a:xfrm>
            <a:off x="8407822" y="3730658"/>
            <a:ext cx="32104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rgbClr val="006276"/>
                </a:solidFill>
                <a:latin typeface="Marianne Light" panose="02000000000000000000" pitchFamily="50" charset="0"/>
              </a:rPr>
              <a:t>Exemple de deux sites au Nord et à l’Est du Cotentin</a:t>
            </a:r>
          </a:p>
        </p:txBody>
      </p:sp>
    </p:spTree>
    <p:extLst>
      <p:ext uri="{BB962C8B-B14F-4D97-AF65-F5344CB8AC3E}">
        <p14:creationId xmlns:p14="http://schemas.microsoft.com/office/powerpoint/2010/main" xmlns="" val="945824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6FB144D-76BB-415A-A149-DA43C2CC4975}"/>
              </a:ext>
            </a:extLst>
          </p:cNvPr>
          <p:cNvSpPr/>
          <p:nvPr/>
        </p:nvSpPr>
        <p:spPr>
          <a:xfrm>
            <a:off x="0" y="-37707"/>
            <a:ext cx="12192000" cy="1847654"/>
          </a:xfrm>
          <a:prstGeom prst="rect">
            <a:avLst/>
          </a:prstGeom>
          <a:solidFill>
            <a:srgbClr val="5BC5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EC1E4F5F-2355-4DA6-85B4-A7A88E84D67D}"/>
              </a:ext>
            </a:extLst>
          </p:cNvPr>
          <p:cNvSpPr txBox="1"/>
          <p:nvPr/>
        </p:nvSpPr>
        <p:spPr>
          <a:xfrm>
            <a:off x="1869020" y="2479250"/>
            <a:ext cx="8851782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600" b="1" dirty="0">
                <a:solidFill>
                  <a:srgbClr val="0083CB"/>
                </a:solidFill>
                <a:latin typeface="Marianne bold"/>
              </a:rPr>
              <a:t>En quoi consiste l’animation d’une aire protégée Natura 2000 ?</a:t>
            </a:r>
          </a:p>
          <a:p>
            <a:endParaRPr lang="fr-FR" sz="2600" b="1" dirty="0">
              <a:solidFill>
                <a:srgbClr val="0083CB"/>
              </a:solidFill>
              <a:latin typeface="Marianne bold"/>
            </a:endParaRPr>
          </a:p>
          <a:p>
            <a:r>
              <a:rPr lang="fr-FR" sz="2600" b="1" dirty="0">
                <a:solidFill>
                  <a:srgbClr val="0083CB"/>
                </a:solidFill>
                <a:latin typeface="Marianne bold"/>
              </a:rPr>
              <a:t>Quels outils de sensibilisation sont à disposition ?</a:t>
            </a:r>
          </a:p>
          <a:p>
            <a:endParaRPr lang="fr-FR" sz="2600" b="1" dirty="0">
              <a:solidFill>
                <a:srgbClr val="0083CB"/>
              </a:solidFill>
              <a:latin typeface="Marianne bold"/>
            </a:endParaRPr>
          </a:p>
          <a:p>
            <a:r>
              <a:rPr lang="fr-FR" sz="2600" b="1">
                <a:solidFill>
                  <a:srgbClr val="0083CB"/>
                </a:solidFill>
                <a:latin typeface="Marianne bold"/>
              </a:rPr>
              <a:t>Quelles sont les spécificités en milieu marin ?</a:t>
            </a:r>
          </a:p>
          <a:p>
            <a:endParaRPr lang="fr-FR" sz="2600" b="1" dirty="0">
              <a:solidFill>
                <a:srgbClr val="0083CB"/>
              </a:solidFill>
              <a:latin typeface="Marianne bold"/>
            </a:endParaRPr>
          </a:p>
          <a:p>
            <a:r>
              <a:rPr lang="fr-FR" sz="2600" b="1" dirty="0">
                <a:solidFill>
                  <a:srgbClr val="0083CB"/>
                </a:solidFill>
                <a:latin typeface="Marianne bold"/>
              </a:rPr>
              <a:t>Quels sont les acteurs et quels rapports entretiennent-ils 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4DECF46D-3092-4155-B6E1-77864B65E0AC}"/>
              </a:ext>
            </a:extLst>
          </p:cNvPr>
          <p:cNvSpPr txBox="1"/>
          <p:nvPr/>
        </p:nvSpPr>
        <p:spPr>
          <a:xfrm>
            <a:off x="1442301" y="767624"/>
            <a:ext cx="102624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>
                <a:solidFill>
                  <a:srgbClr val="006276"/>
                </a:solidFill>
                <a:latin typeface="Marianne" panose="02000000000000000000" pitchFamily="50" charset="0"/>
              </a:rPr>
              <a:t>Objectifs de la présentation</a:t>
            </a:r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xmlns="" id="{89EDE6B6-8094-4B8C-9182-FD84CDCBEA7B}"/>
              </a:ext>
            </a:extLst>
          </p:cNvPr>
          <p:cNvSpPr/>
          <p:nvPr/>
        </p:nvSpPr>
        <p:spPr>
          <a:xfrm>
            <a:off x="1077903" y="2622118"/>
            <a:ext cx="678730" cy="245097"/>
          </a:xfrm>
          <a:prstGeom prst="rightArrow">
            <a:avLst/>
          </a:prstGeom>
          <a:solidFill>
            <a:srgbClr val="008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 : droite 5">
            <a:extLst>
              <a:ext uri="{FF2B5EF4-FFF2-40B4-BE49-F238E27FC236}">
                <a16:creationId xmlns:a16="http://schemas.microsoft.com/office/drawing/2014/main" xmlns="" id="{4C023DCB-3146-4764-A1FD-A826F492A30E}"/>
              </a:ext>
            </a:extLst>
          </p:cNvPr>
          <p:cNvSpPr/>
          <p:nvPr/>
        </p:nvSpPr>
        <p:spPr>
          <a:xfrm>
            <a:off x="1077903" y="3424758"/>
            <a:ext cx="678730" cy="245097"/>
          </a:xfrm>
          <a:prstGeom prst="rightArrow">
            <a:avLst/>
          </a:prstGeom>
          <a:solidFill>
            <a:srgbClr val="008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 : droite 6">
            <a:extLst>
              <a:ext uri="{FF2B5EF4-FFF2-40B4-BE49-F238E27FC236}">
                <a16:creationId xmlns:a16="http://schemas.microsoft.com/office/drawing/2014/main" xmlns="" id="{E51CCE21-C921-46A0-820B-AFF7654DD3D1}"/>
              </a:ext>
            </a:extLst>
          </p:cNvPr>
          <p:cNvSpPr/>
          <p:nvPr/>
        </p:nvSpPr>
        <p:spPr>
          <a:xfrm>
            <a:off x="1088063" y="4227398"/>
            <a:ext cx="678730" cy="245097"/>
          </a:xfrm>
          <a:prstGeom prst="rightArrow">
            <a:avLst/>
          </a:prstGeom>
          <a:solidFill>
            <a:srgbClr val="008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 : droite 7">
            <a:extLst>
              <a:ext uri="{FF2B5EF4-FFF2-40B4-BE49-F238E27FC236}">
                <a16:creationId xmlns:a16="http://schemas.microsoft.com/office/drawing/2014/main" xmlns="" id="{64FC9EC3-C07E-49AC-AEAA-5C9260A8BF3C}"/>
              </a:ext>
            </a:extLst>
          </p:cNvPr>
          <p:cNvSpPr/>
          <p:nvPr/>
        </p:nvSpPr>
        <p:spPr>
          <a:xfrm>
            <a:off x="1098223" y="4979238"/>
            <a:ext cx="678730" cy="245097"/>
          </a:xfrm>
          <a:prstGeom prst="rightArrow">
            <a:avLst/>
          </a:prstGeom>
          <a:solidFill>
            <a:srgbClr val="008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023655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78</Words>
  <Application>Microsoft Office PowerPoint</Application>
  <PresentationFormat>Personnalisé</PresentationFormat>
  <Paragraphs>23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COUVRAT Claire</dc:creator>
  <cp:lastModifiedBy>utilisateur</cp:lastModifiedBy>
  <cp:revision>11</cp:revision>
  <dcterms:created xsi:type="dcterms:W3CDTF">2022-05-12T14:35:09Z</dcterms:created>
  <dcterms:modified xsi:type="dcterms:W3CDTF">2022-05-12T20:41:49Z</dcterms:modified>
</cp:coreProperties>
</file>