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85" r:id="rId2"/>
    <p:sldId id="265" r:id="rId3"/>
    <p:sldId id="268" r:id="rId4"/>
    <p:sldId id="271" r:id="rId5"/>
    <p:sldId id="280" r:id="rId6"/>
    <p:sldId id="264" r:id="rId7"/>
    <p:sldId id="287" r:id="rId8"/>
    <p:sldId id="274" r:id="rId9"/>
    <p:sldId id="276" r:id="rId10"/>
    <p:sldId id="277" r:id="rId11"/>
    <p:sldId id="286" r:id="rId12"/>
    <p:sldId id="283" r:id="rId13"/>
    <p:sldId id="284" r:id="rId14"/>
    <p:sldId id="289" r:id="rId15"/>
    <p:sldId id="290"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3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3"/>
    <p:restoredTop sz="94715"/>
  </p:normalViewPr>
  <p:slideViewPr>
    <p:cSldViewPr snapToGrid="0">
      <p:cViewPr varScale="1">
        <p:scale>
          <a:sx n="116" d="100"/>
          <a:sy n="116" d="100"/>
        </p:scale>
        <p:origin x="224" y="208"/>
      </p:cViewPr>
      <p:guideLst/>
    </p:cSldViewPr>
  </p:slideViewPr>
  <p:notesTextViewPr>
    <p:cViewPr>
      <p:scale>
        <a:sx n="1" d="1"/>
        <a:sy n="1" d="1"/>
      </p:scale>
      <p:origin x="0" y="0"/>
    </p:cViewPr>
  </p:notesTextViewPr>
  <p:notesViewPr>
    <p:cSldViewPr snapToGrid="0">
      <p:cViewPr varScale="1">
        <p:scale>
          <a:sx n="64" d="100"/>
          <a:sy n="64" d="100"/>
        </p:scale>
        <p:origin x="3115"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D:\AN%202019%2002%20Passes%20poisson\graph.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52477615865811E-2"/>
          <c:y val="0.17993573220615433"/>
          <c:w val="0.89231087850142254"/>
          <c:h val="0.72881288871467109"/>
        </c:manualLayout>
      </c:layout>
      <c:barChart>
        <c:barDir val="col"/>
        <c:grouping val="clustered"/>
        <c:varyColors val="0"/>
        <c:ser>
          <c:idx val="0"/>
          <c:order val="0"/>
          <c:spPr>
            <a:solidFill>
              <a:schemeClr val="accent1"/>
            </a:solidFill>
            <a:ln>
              <a:noFill/>
            </a:ln>
            <a:effectLst/>
          </c:spPr>
          <c:invertIfNegative val="0"/>
          <c:dPt>
            <c:idx val="7"/>
            <c:invertIfNegative val="0"/>
            <c:bubble3D val="0"/>
            <c:spPr>
              <a:solidFill>
                <a:srgbClr val="00B050"/>
              </a:solidFill>
              <a:ln>
                <a:noFill/>
              </a:ln>
              <a:effectLst/>
            </c:spPr>
            <c:extLst>
              <c:ext xmlns:c16="http://schemas.microsoft.com/office/drawing/2014/chart" uri="{C3380CC4-5D6E-409C-BE32-E72D297353CC}">
                <c16:uniqueId val="{00000001-0FA1-48D9-B3FA-4E276F078ACC}"/>
              </c:ext>
            </c:extLst>
          </c:dPt>
          <c:dPt>
            <c:idx val="8"/>
            <c:invertIfNegative val="0"/>
            <c:bubble3D val="0"/>
            <c:spPr>
              <a:solidFill>
                <a:srgbClr val="00B050"/>
              </a:solidFill>
              <a:ln>
                <a:noFill/>
              </a:ln>
              <a:effectLst/>
            </c:spPr>
            <c:extLst>
              <c:ext xmlns:c16="http://schemas.microsoft.com/office/drawing/2014/chart" uri="{C3380CC4-5D6E-409C-BE32-E72D297353CC}">
                <c16:uniqueId val="{00000000-0FA1-48D9-B3FA-4E276F078ACC}"/>
              </c:ext>
            </c:extLst>
          </c:dPt>
          <c:cat>
            <c:numRef>
              <c:f>Feuil1!$B$2:$B$10</c:f>
              <c:numCache>
                <c:formatCode>General</c:formatCode>
                <c:ptCount val="9"/>
                <c:pt idx="0">
                  <c:v>1860</c:v>
                </c:pt>
                <c:pt idx="1">
                  <c:v>1880</c:v>
                </c:pt>
                <c:pt idx="2">
                  <c:v>1900</c:v>
                </c:pt>
                <c:pt idx="3">
                  <c:v>1920</c:v>
                </c:pt>
                <c:pt idx="4">
                  <c:v>1940</c:v>
                </c:pt>
                <c:pt idx="5">
                  <c:v>1960</c:v>
                </c:pt>
                <c:pt idx="6">
                  <c:v>1980</c:v>
                </c:pt>
                <c:pt idx="7">
                  <c:v>2000</c:v>
                </c:pt>
                <c:pt idx="8">
                  <c:v>2020</c:v>
                </c:pt>
              </c:numCache>
            </c:numRef>
          </c:cat>
          <c:val>
            <c:numRef>
              <c:f>Feuil1!$C$2:$C$10</c:f>
              <c:numCache>
                <c:formatCode>General</c:formatCode>
                <c:ptCount val="9"/>
                <c:pt idx="0">
                  <c:v>0</c:v>
                </c:pt>
                <c:pt idx="1">
                  <c:v>2</c:v>
                </c:pt>
                <c:pt idx="2">
                  <c:v>8</c:v>
                </c:pt>
                <c:pt idx="3">
                  <c:v>9</c:v>
                </c:pt>
                <c:pt idx="4">
                  <c:v>6</c:v>
                </c:pt>
                <c:pt idx="5">
                  <c:v>5</c:v>
                </c:pt>
                <c:pt idx="6">
                  <c:v>0</c:v>
                </c:pt>
                <c:pt idx="7">
                  <c:v>1</c:v>
                </c:pt>
                <c:pt idx="8">
                  <c:v>6</c:v>
                </c:pt>
              </c:numCache>
            </c:numRef>
          </c:val>
          <c:extLst>
            <c:ext xmlns:c16="http://schemas.microsoft.com/office/drawing/2014/chart" uri="{C3380CC4-5D6E-409C-BE32-E72D297353CC}">
              <c16:uniqueId val="{00000000-6C56-4D73-A15C-A31FE4C196F4}"/>
            </c:ext>
          </c:extLst>
        </c:ser>
        <c:dLbls>
          <c:showLegendKey val="0"/>
          <c:showVal val="0"/>
          <c:showCatName val="0"/>
          <c:showSerName val="0"/>
          <c:showPercent val="0"/>
          <c:showBubbleSize val="0"/>
        </c:dLbls>
        <c:gapWidth val="150"/>
        <c:axId val="-195239520"/>
        <c:axId val="-195240608"/>
      </c:barChart>
      <c:catAx>
        <c:axId val="-1952395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Années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95240608"/>
        <c:crosses val="autoZero"/>
        <c:auto val="1"/>
        <c:lblAlgn val="ctr"/>
        <c:lblOffset val="100"/>
        <c:noMultiLvlLbl val="0"/>
      </c:catAx>
      <c:valAx>
        <c:axId val="-1952406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Nombre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952395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70B736-42CD-4B31-BDBE-BDA5EEC6CE6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fr-FR"/>
        </a:p>
      </dgm:t>
    </dgm:pt>
    <dgm:pt modelId="{02041502-4598-42F0-936C-07C43C45D33B}">
      <dgm:prSet phldrT="[Texte]"/>
      <dgm:spPr/>
      <dgm:t>
        <a:bodyPr/>
        <a:lstStyle/>
        <a:p>
          <a:r>
            <a:rPr lang="fr-FR" dirty="0">
              <a:latin typeface="Tw Cen MT" panose="020B0602020104020603" pitchFamily="34" charset="0"/>
            </a:rPr>
            <a:t>Gestionnaires </a:t>
          </a:r>
        </a:p>
      </dgm:t>
    </dgm:pt>
    <dgm:pt modelId="{FC668702-356C-4E56-9E43-2A994A92F88F}" type="parTrans" cxnId="{663FA9E8-7A1B-4A58-BF4E-579510D62F93}">
      <dgm:prSet/>
      <dgm:spPr/>
      <dgm:t>
        <a:bodyPr/>
        <a:lstStyle/>
        <a:p>
          <a:endParaRPr lang="fr-FR">
            <a:latin typeface="Tw Cen MT" panose="020B0602020104020603" pitchFamily="34" charset="0"/>
          </a:endParaRPr>
        </a:p>
      </dgm:t>
    </dgm:pt>
    <dgm:pt modelId="{A9B93D23-3ED2-4B3E-A207-C8AEA0C9B9D8}" type="sibTrans" cxnId="{663FA9E8-7A1B-4A58-BF4E-579510D62F93}">
      <dgm:prSet/>
      <dgm:spPr/>
      <dgm:t>
        <a:bodyPr/>
        <a:lstStyle/>
        <a:p>
          <a:endParaRPr lang="fr-FR">
            <a:latin typeface="Tw Cen MT" panose="020B0602020104020603" pitchFamily="34" charset="0"/>
          </a:endParaRPr>
        </a:p>
      </dgm:t>
    </dgm:pt>
    <dgm:pt modelId="{1E351465-E36B-4048-9857-EA7A283F8B9C}">
      <dgm:prSet phldrT="[Texte]"/>
      <dgm:spPr/>
      <dgm:t>
        <a:bodyPr/>
        <a:lstStyle/>
        <a:p>
          <a:r>
            <a:rPr lang="fr-FR" dirty="0">
              <a:latin typeface="Tw Cen MT" panose="020B0602020104020603" pitchFamily="34" charset="0"/>
            </a:rPr>
            <a:t>Élus </a:t>
          </a:r>
        </a:p>
      </dgm:t>
    </dgm:pt>
    <dgm:pt modelId="{D21C505B-D346-4EFF-97AD-5A36FD5CF181}" type="parTrans" cxnId="{39942F21-DDC7-4F58-9977-53A9DC938289}">
      <dgm:prSet/>
      <dgm:spPr/>
      <dgm:t>
        <a:bodyPr/>
        <a:lstStyle/>
        <a:p>
          <a:endParaRPr lang="fr-FR">
            <a:latin typeface="Tw Cen MT" panose="020B0602020104020603" pitchFamily="34" charset="0"/>
          </a:endParaRPr>
        </a:p>
      </dgm:t>
    </dgm:pt>
    <dgm:pt modelId="{CDC9F1F0-56E1-4A86-95C9-C941A0F79F90}" type="sibTrans" cxnId="{39942F21-DDC7-4F58-9977-53A9DC938289}">
      <dgm:prSet/>
      <dgm:spPr/>
      <dgm:t>
        <a:bodyPr/>
        <a:lstStyle/>
        <a:p>
          <a:endParaRPr lang="fr-FR">
            <a:latin typeface="Tw Cen MT" panose="020B0602020104020603" pitchFamily="34" charset="0"/>
          </a:endParaRPr>
        </a:p>
      </dgm:t>
    </dgm:pt>
    <dgm:pt modelId="{9EED6BF4-6601-4DF2-AD4B-36AC207BDB11}">
      <dgm:prSet phldrT="[Texte]"/>
      <dgm:spPr/>
      <dgm:t>
        <a:bodyPr/>
        <a:lstStyle/>
        <a:p>
          <a:r>
            <a:rPr lang="fr-FR" dirty="0">
              <a:latin typeface="Tw Cen MT" panose="020B0602020104020603" pitchFamily="34" charset="0"/>
            </a:rPr>
            <a:t>Propriétaires riverains</a:t>
          </a:r>
        </a:p>
      </dgm:t>
    </dgm:pt>
    <dgm:pt modelId="{66358E0B-D529-46BB-9F07-F6A1B958707E}" type="parTrans" cxnId="{41745859-DB75-4B30-BD36-C4C3D662EA9B}">
      <dgm:prSet/>
      <dgm:spPr/>
      <dgm:t>
        <a:bodyPr/>
        <a:lstStyle/>
        <a:p>
          <a:endParaRPr lang="fr-FR">
            <a:latin typeface="Tw Cen MT" panose="020B0602020104020603" pitchFamily="34" charset="0"/>
          </a:endParaRPr>
        </a:p>
      </dgm:t>
    </dgm:pt>
    <dgm:pt modelId="{9AB8C6B0-3064-4B40-93B2-B6B764793D3F}" type="sibTrans" cxnId="{41745859-DB75-4B30-BD36-C4C3D662EA9B}">
      <dgm:prSet/>
      <dgm:spPr/>
      <dgm:t>
        <a:bodyPr/>
        <a:lstStyle/>
        <a:p>
          <a:endParaRPr lang="fr-FR">
            <a:latin typeface="Tw Cen MT" panose="020B0602020104020603" pitchFamily="34" charset="0"/>
          </a:endParaRPr>
        </a:p>
      </dgm:t>
    </dgm:pt>
    <dgm:pt modelId="{C3688A2A-07FB-4D7A-B6C4-D8C0606FA318}">
      <dgm:prSet phldrT="[Texte]"/>
      <dgm:spPr/>
      <dgm:t>
        <a:bodyPr/>
        <a:lstStyle/>
        <a:p>
          <a:r>
            <a:rPr lang="fr-FR" dirty="0">
              <a:latin typeface="Tw Cen MT" panose="020B0602020104020603" pitchFamily="34" charset="0"/>
            </a:rPr>
            <a:t>Usagers </a:t>
          </a:r>
        </a:p>
      </dgm:t>
    </dgm:pt>
    <dgm:pt modelId="{74AE6761-4EB1-44B8-8F43-028D3779C165}" type="parTrans" cxnId="{65D56417-11AA-434C-89A8-1964CB6A8C11}">
      <dgm:prSet/>
      <dgm:spPr/>
      <dgm:t>
        <a:bodyPr/>
        <a:lstStyle/>
        <a:p>
          <a:endParaRPr lang="fr-FR">
            <a:latin typeface="Tw Cen MT" panose="020B0602020104020603" pitchFamily="34" charset="0"/>
          </a:endParaRPr>
        </a:p>
      </dgm:t>
    </dgm:pt>
    <dgm:pt modelId="{D4EB1C70-25ED-4133-AD6F-16BAA73B61B3}" type="sibTrans" cxnId="{65D56417-11AA-434C-89A8-1964CB6A8C11}">
      <dgm:prSet/>
      <dgm:spPr/>
      <dgm:t>
        <a:bodyPr/>
        <a:lstStyle/>
        <a:p>
          <a:endParaRPr lang="fr-FR">
            <a:latin typeface="Tw Cen MT" panose="020B0602020104020603" pitchFamily="34" charset="0"/>
          </a:endParaRPr>
        </a:p>
      </dgm:t>
    </dgm:pt>
    <dgm:pt modelId="{CA54141D-243C-4C52-9156-919B8994A996}">
      <dgm:prSet phldrT="[Texte]"/>
      <dgm:spPr/>
      <dgm:t>
        <a:bodyPr/>
        <a:lstStyle/>
        <a:p>
          <a:r>
            <a:rPr lang="fr-FR" dirty="0">
              <a:latin typeface="Tw Cen MT" panose="020B0602020104020603" pitchFamily="34" charset="0"/>
            </a:rPr>
            <a:t>Scientifiques</a:t>
          </a:r>
        </a:p>
      </dgm:t>
    </dgm:pt>
    <dgm:pt modelId="{C89366A6-AF35-4743-9D60-C76CB5FDB7FB}" type="parTrans" cxnId="{C52F388F-6E36-4E59-BBA1-C0CE2A71158B}">
      <dgm:prSet/>
      <dgm:spPr/>
      <dgm:t>
        <a:bodyPr/>
        <a:lstStyle/>
        <a:p>
          <a:endParaRPr lang="fr-FR">
            <a:latin typeface="Tw Cen MT" panose="020B0602020104020603" pitchFamily="34" charset="0"/>
          </a:endParaRPr>
        </a:p>
      </dgm:t>
    </dgm:pt>
    <dgm:pt modelId="{3431B2AB-3142-4BBE-A049-D679722284F2}" type="sibTrans" cxnId="{C52F388F-6E36-4E59-BBA1-C0CE2A71158B}">
      <dgm:prSet/>
      <dgm:spPr/>
      <dgm:t>
        <a:bodyPr/>
        <a:lstStyle/>
        <a:p>
          <a:endParaRPr lang="fr-FR">
            <a:latin typeface="Tw Cen MT" panose="020B0602020104020603" pitchFamily="34" charset="0"/>
          </a:endParaRPr>
        </a:p>
      </dgm:t>
    </dgm:pt>
    <dgm:pt modelId="{E72897A8-CE3C-4C19-8BEF-0108563688AB}" type="pres">
      <dgm:prSet presAssocID="{8C70B736-42CD-4B31-BDBE-BDA5EEC6CE6D}" presName="cycle" presStyleCnt="0">
        <dgm:presLayoutVars>
          <dgm:dir/>
          <dgm:resizeHandles val="exact"/>
        </dgm:presLayoutVars>
      </dgm:prSet>
      <dgm:spPr/>
    </dgm:pt>
    <dgm:pt modelId="{89686231-55F5-4405-8E73-F65EB651DA78}" type="pres">
      <dgm:prSet presAssocID="{02041502-4598-42F0-936C-07C43C45D33B}" presName="dummy" presStyleCnt="0"/>
      <dgm:spPr/>
    </dgm:pt>
    <dgm:pt modelId="{055AD6F1-F700-4620-BE56-600A9467F759}" type="pres">
      <dgm:prSet presAssocID="{02041502-4598-42F0-936C-07C43C45D33B}" presName="node" presStyleLbl="revTx" presStyleIdx="0" presStyleCnt="5">
        <dgm:presLayoutVars>
          <dgm:bulletEnabled val="1"/>
        </dgm:presLayoutVars>
      </dgm:prSet>
      <dgm:spPr/>
    </dgm:pt>
    <dgm:pt modelId="{D947F5FE-F8EF-4299-AAD2-FCB78FE73173}" type="pres">
      <dgm:prSet presAssocID="{A9B93D23-3ED2-4B3E-A207-C8AEA0C9B9D8}" presName="sibTrans" presStyleLbl="node1" presStyleIdx="0" presStyleCnt="5"/>
      <dgm:spPr/>
    </dgm:pt>
    <dgm:pt modelId="{A7B2D48D-6966-4AE9-A1C8-52CCF21BC0A3}" type="pres">
      <dgm:prSet presAssocID="{1E351465-E36B-4048-9857-EA7A283F8B9C}" presName="dummy" presStyleCnt="0"/>
      <dgm:spPr/>
    </dgm:pt>
    <dgm:pt modelId="{D4F47B8B-3EDF-4A52-8284-7D457386B6DD}" type="pres">
      <dgm:prSet presAssocID="{1E351465-E36B-4048-9857-EA7A283F8B9C}" presName="node" presStyleLbl="revTx" presStyleIdx="1" presStyleCnt="5">
        <dgm:presLayoutVars>
          <dgm:bulletEnabled val="1"/>
        </dgm:presLayoutVars>
      </dgm:prSet>
      <dgm:spPr/>
    </dgm:pt>
    <dgm:pt modelId="{E20233DF-556D-47F5-B574-CDDE37C6D4B4}" type="pres">
      <dgm:prSet presAssocID="{CDC9F1F0-56E1-4A86-95C9-C941A0F79F90}" presName="sibTrans" presStyleLbl="node1" presStyleIdx="1" presStyleCnt="5"/>
      <dgm:spPr/>
    </dgm:pt>
    <dgm:pt modelId="{3EC892D9-6A2A-45D3-BD5A-AA89A7DBA3DC}" type="pres">
      <dgm:prSet presAssocID="{9EED6BF4-6601-4DF2-AD4B-36AC207BDB11}" presName="dummy" presStyleCnt="0"/>
      <dgm:spPr/>
    </dgm:pt>
    <dgm:pt modelId="{6AD2730D-D389-43F7-A448-C5D420E267C9}" type="pres">
      <dgm:prSet presAssocID="{9EED6BF4-6601-4DF2-AD4B-36AC207BDB11}" presName="node" presStyleLbl="revTx" presStyleIdx="2" presStyleCnt="5">
        <dgm:presLayoutVars>
          <dgm:bulletEnabled val="1"/>
        </dgm:presLayoutVars>
      </dgm:prSet>
      <dgm:spPr/>
    </dgm:pt>
    <dgm:pt modelId="{F8A1BAEE-1DEF-48E0-B830-49E0066B4A03}" type="pres">
      <dgm:prSet presAssocID="{9AB8C6B0-3064-4B40-93B2-B6B764793D3F}" presName="sibTrans" presStyleLbl="node1" presStyleIdx="2" presStyleCnt="5"/>
      <dgm:spPr/>
    </dgm:pt>
    <dgm:pt modelId="{39A6D14A-8020-4BE4-B7E3-3BB6BFA92B31}" type="pres">
      <dgm:prSet presAssocID="{C3688A2A-07FB-4D7A-B6C4-D8C0606FA318}" presName="dummy" presStyleCnt="0"/>
      <dgm:spPr/>
    </dgm:pt>
    <dgm:pt modelId="{ED09FC92-3617-4884-84B4-CEDBCAA28D4A}" type="pres">
      <dgm:prSet presAssocID="{C3688A2A-07FB-4D7A-B6C4-D8C0606FA318}" presName="node" presStyleLbl="revTx" presStyleIdx="3" presStyleCnt="5">
        <dgm:presLayoutVars>
          <dgm:bulletEnabled val="1"/>
        </dgm:presLayoutVars>
      </dgm:prSet>
      <dgm:spPr/>
    </dgm:pt>
    <dgm:pt modelId="{320D9A64-4451-4FD2-BBED-88D714A5837C}" type="pres">
      <dgm:prSet presAssocID="{D4EB1C70-25ED-4133-AD6F-16BAA73B61B3}" presName="sibTrans" presStyleLbl="node1" presStyleIdx="3" presStyleCnt="5"/>
      <dgm:spPr/>
    </dgm:pt>
    <dgm:pt modelId="{9CA3D284-73EA-4B51-B1C8-30D77395026E}" type="pres">
      <dgm:prSet presAssocID="{CA54141D-243C-4C52-9156-919B8994A996}" presName="dummy" presStyleCnt="0"/>
      <dgm:spPr/>
    </dgm:pt>
    <dgm:pt modelId="{F2616391-3E35-4D53-A5C5-5E059B8D2E6D}" type="pres">
      <dgm:prSet presAssocID="{CA54141D-243C-4C52-9156-919B8994A996}" presName="node" presStyleLbl="revTx" presStyleIdx="4" presStyleCnt="5">
        <dgm:presLayoutVars>
          <dgm:bulletEnabled val="1"/>
        </dgm:presLayoutVars>
      </dgm:prSet>
      <dgm:spPr/>
    </dgm:pt>
    <dgm:pt modelId="{C242CF8C-2790-4CB5-95E5-1A3D56CD95CF}" type="pres">
      <dgm:prSet presAssocID="{3431B2AB-3142-4BBE-A049-D679722284F2}" presName="sibTrans" presStyleLbl="node1" presStyleIdx="4" presStyleCnt="5"/>
      <dgm:spPr/>
    </dgm:pt>
  </dgm:ptLst>
  <dgm:cxnLst>
    <dgm:cxn modelId="{65D56417-11AA-434C-89A8-1964CB6A8C11}" srcId="{8C70B736-42CD-4B31-BDBE-BDA5EEC6CE6D}" destId="{C3688A2A-07FB-4D7A-B6C4-D8C0606FA318}" srcOrd="3" destOrd="0" parTransId="{74AE6761-4EB1-44B8-8F43-028D3779C165}" sibTransId="{D4EB1C70-25ED-4133-AD6F-16BAA73B61B3}"/>
    <dgm:cxn modelId="{39942F21-DDC7-4F58-9977-53A9DC938289}" srcId="{8C70B736-42CD-4B31-BDBE-BDA5EEC6CE6D}" destId="{1E351465-E36B-4048-9857-EA7A283F8B9C}" srcOrd="1" destOrd="0" parTransId="{D21C505B-D346-4EFF-97AD-5A36FD5CF181}" sibTransId="{CDC9F1F0-56E1-4A86-95C9-C941A0F79F90}"/>
    <dgm:cxn modelId="{5DBC662F-3C85-4A2F-B78F-9738B917B2A7}" type="presOf" srcId="{3431B2AB-3142-4BBE-A049-D679722284F2}" destId="{C242CF8C-2790-4CB5-95E5-1A3D56CD95CF}" srcOrd="0" destOrd="0" presId="urn:microsoft.com/office/officeart/2005/8/layout/cycle1"/>
    <dgm:cxn modelId="{62659634-B984-446F-912D-9BE2A3605FDB}" type="presOf" srcId="{8C70B736-42CD-4B31-BDBE-BDA5EEC6CE6D}" destId="{E72897A8-CE3C-4C19-8BEF-0108563688AB}" srcOrd="0" destOrd="0" presId="urn:microsoft.com/office/officeart/2005/8/layout/cycle1"/>
    <dgm:cxn modelId="{363B3A39-E858-4253-A6E6-B3BDAA7CFEDA}" type="presOf" srcId="{CA54141D-243C-4C52-9156-919B8994A996}" destId="{F2616391-3E35-4D53-A5C5-5E059B8D2E6D}" srcOrd="0" destOrd="0" presId="urn:microsoft.com/office/officeart/2005/8/layout/cycle1"/>
    <dgm:cxn modelId="{4431B942-76DF-457D-AB32-3F68E75C0035}" type="presOf" srcId="{A9B93D23-3ED2-4B3E-A207-C8AEA0C9B9D8}" destId="{D947F5FE-F8EF-4299-AAD2-FCB78FE73173}" srcOrd="0" destOrd="0" presId="urn:microsoft.com/office/officeart/2005/8/layout/cycle1"/>
    <dgm:cxn modelId="{41745859-DB75-4B30-BD36-C4C3D662EA9B}" srcId="{8C70B736-42CD-4B31-BDBE-BDA5EEC6CE6D}" destId="{9EED6BF4-6601-4DF2-AD4B-36AC207BDB11}" srcOrd="2" destOrd="0" parTransId="{66358E0B-D529-46BB-9F07-F6A1B958707E}" sibTransId="{9AB8C6B0-3064-4B40-93B2-B6B764793D3F}"/>
    <dgm:cxn modelId="{9743C75C-6724-45BE-830A-2FC1BAF06AAC}" type="presOf" srcId="{C3688A2A-07FB-4D7A-B6C4-D8C0606FA318}" destId="{ED09FC92-3617-4884-84B4-CEDBCAA28D4A}" srcOrd="0" destOrd="0" presId="urn:microsoft.com/office/officeart/2005/8/layout/cycle1"/>
    <dgm:cxn modelId="{24D81887-BB38-4E38-AF66-42811B309E87}" type="presOf" srcId="{9AB8C6B0-3064-4B40-93B2-B6B764793D3F}" destId="{F8A1BAEE-1DEF-48E0-B830-49E0066B4A03}" srcOrd="0" destOrd="0" presId="urn:microsoft.com/office/officeart/2005/8/layout/cycle1"/>
    <dgm:cxn modelId="{6F844F8A-0355-4D09-A3D4-D76BD71F2D20}" type="presOf" srcId="{D4EB1C70-25ED-4133-AD6F-16BAA73B61B3}" destId="{320D9A64-4451-4FD2-BBED-88D714A5837C}" srcOrd="0" destOrd="0" presId="urn:microsoft.com/office/officeart/2005/8/layout/cycle1"/>
    <dgm:cxn modelId="{C52F388F-6E36-4E59-BBA1-C0CE2A71158B}" srcId="{8C70B736-42CD-4B31-BDBE-BDA5EEC6CE6D}" destId="{CA54141D-243C-4C52-9156-919B8994A996}" srcOrd="4" destOrd="0" parTransId="{C89366A6-AF35-4743-9D60-C76CB5FDB7FB}" sibTransId="{3431B2AB-3142-4BBE-A049-D679722284F2}"/>
    <dgm:cxn modelId="{7FCC08A2-10D7-47EC-82B8-3A256FDC731A}" type="presOf" srcId="{1E351465-E36B-4048-9857-EA7A283F8B9C}" destId="{D4F47B8B-3EDF-4A52-8284-7D457386B6DD}" srcOrd="0" destOrd="0" presId="urn:microsoft.com/office/officeart/2005/8/layout/cycle1"/>
    <dgm:cxn modelId="{2F629FB5-EECB-41BA-B2DD-72FD7AF198B1}" type="presOf" srcId="{CDC9F1F0-56E1-4A86-95C9-C941A0F79F90}" destId="{E20233DF-556D-47F5-B574-CDDE37C6D4B4}" srcOrd="0" destOrd="0" presId="urn:microsoft.com/office/officeart/2005/8/layout/cycle1"/>
    <dgm:cxn modelId="{9EA5F5E0-E2B3-4DB3-BDE7-F355EAC48ECB}" type="presOf" srcId="{02041502-4598-42F0-936C-07C43C45D33B}" destId="{055AD6F1-F700-4620-BE56-600A9467F759}" srcOrd="0" destOrd="0" presId="urn:microsoft.com/office/officeart/2005/8/layout/cycle1"/>
    <dgm:cxn modelId="{663FA9E8-7A1B-4A58-BF4E-579510D62F93}" srcId="{8C70B736-42CD-4B31-BDBE-BDA5EEC6CE6D}" destId="{02041502-4598-42F0-936C-07C43C45D33B}" srcOrd="0" destOrd="0" parTransId="{FC668702-356C-4E56-9E43-2A994A92F88F}" sibTransId="{A9B93D23-3ED2-4B3E-A207-C8AEA0C9B9D8}"/>
    <dgm:cxn modelId="{BF3DB0E9-EAE3-4EBB-9C70-D92D3B0A7A99}" type="presOf" srcId="{9EED6BF4-6601-4DF2-AD4B-36AC207BDB11}" destId="{6AD2730D-D389-43F7-A448-C5D420E267C9}" srcOrd="0" destOrd="0" presId="urn:microsoft.com/office/officeart/2005/8/layout/cycle1"/>
    <dgm:cxn modelId="{AC4A948A-E3ED-4738-B00C-F470A7A3EC99}" type="presParOf" srcId="{E72897A8-CE3C-4C19-8BEF-0108563688AB}" destId="{89686231-55F5-4405-8E73-F65EB651DA78}" srcOrd="0" destOrd="0" presId="urn:microsoft.com/office/officeart/2005/8/layout/cycle1"/>
    <dgm:cxn modelId="{CD876824-D7E3-4106-AAE1-07BCD7BFC8FC}" type="presParOf" srcId="{E72897A8-CE3C-4C19-8BEF-0108563688AB}" destId="{055AD6F1-F700-4620-BE56-600A9467F759}" srcOrd="1" destOrd="0" presId="urn:microsoft.com/office/officeart/2005/8/layout/cycle1"/>
    <dgm:cxn modelId="{5440BAD2-B949-4F8B-9D99-269C0DAD42C9}" type="presParOf" srcId="{E72897A8-CE3C-4C19-8BEF-0108563688AB}" destId="{D947F5FE-F8EF-4299-AAD2-FCB78FE73173}" srcOrd="2" destOrd="0" presId="urn:microsoft.com/office/officeart/2005/8/layout/cycle1"/>
    <dgm:cxn modelId="{B602EAE9-2297-429A-9D3F-5295659CBA2E}" type="presParOf" srcId="{E72897A8-CE3C-4C19-8BEF-0108563688AB}" destId="{A7B2D48D-6966-4AE9-A1C8-52CCF21BC0A3}" srcOrd="3" destOrd="0" presId="urn:microsoft.com/office/officeart/2005/8/layout/cycle1"/>
    <dgm:cxn modelId="{5FE10675-DDDD-4AE9-98BF-60AD40D1AB43}" type="presParOf" srcId="{E72897A8-CE3C-4C19-8BEF-0108563688AB}" destId="{D4F47B8B-3EDF-4A52-8284-7D457386B6DD}" srcOrd="4" destOrd="0" presId="urn:microsoft.com/office/officeart/2005/8/layout/cycle1"/>
    <dgm:cxn modelId="{2BAE8A1B-7E5B-4321-B9B6-6019B35E8CC4}" type="presParOf" srcId="{E72897A8-CE3C-4C19-8BEF-0108563688AB}" destId="{E20233DF-556D-47F5-B574-CDDE37C6D4B4}" srcOrd="5" destOrd="0" presId="urn:microsoft.com/office/officeart/2005/8/layout/cycle1"/>
    <dgm:cxn modelId="{4FA4427A-88A8-4E37-BE5D-DA023D9776A6}" type="presParOf" srcId="{E72897A8-CE3C-4C19-8BEF-0108563688AB}" destId="{3EC892D9-6A2A-45D3-BD5A-AA89A7DBA3DC}" srcOrd="6" destOrd="0" presId="urn:microsoft.com/office/officeart/2005/8/layout/cycle1"/>
    <dgm:cxn modelId="{9F42DF56-957B-4D0A-B627-2A9D20508605}" type="presParOf" srcId="{E72897A8-CE3C-4C19-8BEF-0108563688AB}" destId="{6AD2730D-D389-43F7-A448-C5D420E267C9}" srcOrd="7" destOrd="0" presId="urn:microsoft.com/office/officeart/2005/8/layout/cycle1"/>
    <dgm:cxn modelId="{91C90850-0D11-48CD-A372-E1B80627DDF2}" type="presParOf" srcId="{E72897A8-CE3C-4C19-8BEF-0108563688AB}" destId="{F8A1BAEE-1DEF-48E0-B830-49E0066B4A03}" srcOrd="8" destOrd="0" presId="urn:microsoft.com/office/officeart/2005/8/layout/cycle1"/>
    <dgm:cxn modelId="{F3F8CC72-D91D-4F1C-830A-AC890CD6A33C}" type="presParOf" srcId="{E72897A8-CE3C-4C19-8BEF-0108563688AB}" destId="{39A6D14A-8020-4BE4-B7E3-3BB6BFA92B31}" srcOrd="9" destOrd="0" presId="urn:microsoft.com/office/officeart/2005/8/layout/cycle1"/>
    <dgm:cxn modelId="{9E452C45-602C-4C13-998C-5C181E4BEFBC}" type="presParOf" srcId="{E72897A8-CE3C-4C19-8BEF-0108563688AB}" destId="{ED09FC92-3617-4884-84B4-CEDBCAA28D4A}" srcOrd="10" destOrd="0" presId="urn:microsoft.com/office/officeart/2005/8/layout/cycle1"/>
    <dgm:cxn modelId="{3405CDA6-CD71-47F0-8576-B59AD49ECD16}" type="presParOf" srcId="{E72897A8-CE3C-4C19-8BEF-0108563688AB}" destId="{320D9A64-4451-4FD2-BBED-88D714A5837C}" srcOrd="11" destOrd="0" presId="urn:microsoft.com/office/officeart/2005/8/layout/cycle1"/>
    <dgm:cxn modelId="{A6EDC15B-5EF0-4EEF-8669-B12D89B445F1}" type="presParOf" srcId="{E72897A8-CE3C-4C19-8BEF-0108563688AB}" destId="{9CA3D284-73EA-4B51-B1C8-30D77395026E}" srcOrd="12" destOrd="0" presId="urn:microsoft.com/office/officeart/2005/8/layout/cycle1"/>
    <dgm:cxn modelId="{4677A654-237D-450D-9BE1-FD62EE73D0B8}" type="presParOf" srcId="{E72897A8-CE3C-4C19-8BEF-0108563688AB}" destId="{F2616391-3E35-4D53-A5C5-5E059B8D2E6D}" srcOrd="13" destOrd="0" presId="urn:microsoft.com/office/officeart/2005/8/layout/cycle1"/>
    <dgm:cxn modelId="{3C19CFD7-EEE6-4E98-A90B-AF9114B9F5AE}" type="presParOf" srcId="{E72897A8-CE3C-4C19-8BEF-0108563688AB}" destId="{C242CF8C-2790-4CB5-95E5-1A3D56CD95CF}"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AD6F1-F700-4620-BE56-600A9467F759}">
      <dsp:nvSpPr>
        <dsp:cNvPr id="0" name=""/>
        <dsp:cNvSpPr/>
      </dsp:nvSpPr>
      <dsp:spPr>
        <a:xfrm>
          <a:off x="4704665" y="39140"/>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Tw Cen MT" panose="020B0602020104020603" pitchFamily="34" charset="0"/>
            </a:rPr>
            <a:t>Gestionnaires </a:t>
          </a:r>
        </a:p>
      </dsp:txBody>
      <dsp:txXfrm>
        <a:off x="4704665" y="39140"/>
        <a:ext cx="1341437" cy="1341437"/>
      </dsp:txXfrm>
    </dsp:sp>
    <dsp:sp modelId="{D947F5FE-F8EF-4299-AAD2-FCB78FE73173}">
      <dsp:nvSpPr>
        <dsp:cNvPr id="0" name=""/>
        <dsp:cNvSpPr/>
      </dsp:nvSpPr>
      <dsp:spPr>
        <a:xfrm>
          <a:off x="1549560" y="385"/>
          <a:ext cx="5028878" cy="5028878"/>
        </a:xfrm>
        <a:prstGeom prst="circularArrow">
          <a:avLst>
            <a:gd name="adj1" fmla="val 5202"/>
            <a:gd name="adj2" fmla="val 336015"/>
            <a:gd name="adj3" fmla="val 21292825"/>
            <a:gd name="adj4" fmla="val 19766604"/>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F47B8B-3EDF-4A52-8284-7D457386B6DD}">
      <dsp:nvSpPr>
        <dsp:cNvPr id="0" name=""/>
        <dsp:cNvSpPr/>
      </dsp:nvSpPr>
      <dsp:spPr>
        <a:xfrm>
          <a:off x="5515145" y="2533541"/>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Tw Cen MT" panose="020B0602020104020603" pitchFamily="34" charset="0"/>
            </a:rPr>
            <a:t>Élus </a:t>
          </a:r>
        </a:p>
      </dsp:txBody>
      <dsp:txXfrm>
        <a:off x="5515145" y="2533541"/>
        <a:ext cx="1341437" cy="1341437"/>
      </dsp:txXfrm>
    </dsp:sp>
    <dsp:sp modelId="{E20233DF-556D-47F5-B574-CDDE37C6D4B4}">
      <dsp:nvSpPr>
        <dsp:cNvPr id="0" name=""/>
        <dsp:cNvSpPr/>
      </dsp:nvSpPr>
      <dsp:spPr>
        <a:xfrm>
          <a:off x="1549560" y="385"/>
          <a:ext cx="5028878" cy="5028878"/>
        </a:xfrm>
        <a:prstGeom prst="circularArrow">
          <a:avLst>
            <a:gd name="adj1" fmla="val 5202"/>
            <a:gd name="adj2" fmla="val 336015"/>
            <a:gd name="adj3" fmla="val 4014266"/>
            <a:gd name="adj4" fmla="val 2253829"/>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D2730D-D389-43F7-A448-C5D420E267C9}">
      <dsp:nvSpPr>
        <dsp:cNvPr id="0" name=""/>
        <dsp:cNvSpPr/>
      </dsp:nvSpPr>
      <dsp:spPr>
        <a:xfrm>
          <a:off x="3393281" y="4075166"/>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Tw Cen MT" panose="020B0602020104020603" pitchFamily="34" charset="0"/>
            </a:rPr>
            <a:t>Propriétaires riverains</a:t>
          </a:r>
        </a:p>
      </dsp:txBody>
      <dsp:txXfrm>
        <a:off x="3393281" y="4075166"/>
        <a:ext cx="1341437" cy="1341437"/>
      </dsp:txXfrm>
    </dsp:sp>
    <dsp:sp modelId="{F8A1BAEE-1DEF-48E0-B830-49E0066B4A03}">
      <dsp:nvSpPr>
        <dsp:cNvPr id="0" name=""/>
        <dsp:cNvSpPr/>
      </dsp:nvSpPr>
      <dsp:spPr>
        <a:xfrm>
          <a:off x="1549560" y="385"/>
          <a:ext cx="5028878" cy="5028878"/>
        </a:xfrm>
        <a:prstGeom prst="circularArrow">
          <a:avLst>
            <a:gd name="adj1" fmla="val 5202"/>
            <a:gd name="adj2" fmla="val 336015"/>
            <a:gd name="adj3" fmla="val 8210155"/>
            <a:gd name="adj4" fmla="val 6449719"/>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09FC92-3617-4884-84B4-CEDBCAA28D4A}">
      <dsp:nvSpPr>
        <dsp:cNvPr id="0" name=""/>
        <dsp:cNvSpPr/>
      </dsp:nvSpPr>
      <dsp:spPr>
        <a:xfrm>
          <a:off x="1271416" y="2533541"/>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Tw Cen MT" panose="020B0602020104020603" pitchFamily="34" charset="0"/>
            </a:rPr>
            <a:t>Usagers </a:t>
          </a:r>
        </a:p>
      </dsp:txBody>
      <dsp:txXfrm>
        <a:off x="1271416" y="2533541"/>
        <a:ext cx="1341437" cy="1341437"/>
      </dsp:txXfrm>
    </dsp:sp>
    <dsp:sp modelId="{320D9A64-4451-4FD2-BBED-88D714A5837C}">
      <dsp:nvSpPr>
        <dsp:cNvPr id="0" name=""/>
        <dsp:cNvSpPr/>
      </dsp:nvSpPr>
      <dsp:spPr>
        <a:xfrm>
          <a:off x="1549560" y="385"/>
          <a:ext cx="5028878" cy="5028878"/>
        </a:xfrm>
        <a:prstGeom prst="circularArrow">
          <a:avLst>
            <a:gd name="adj1" fmla="val 5202"/>
            <a:gd name="adj2" fmla="val 336015"/>
            <a:gd name="adj3" fmla="val 12297380"/>
            <a:gd name="adj4" fmla="val 10771160"/>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616391-3E35-4D53-A5C5-5E059B8D2E6D}">
      <dsp:nvSpPr>
        <dsp:cNvPr id="0" name=""/>
        <dsp:cNvSpPr/>
      </dsp:nvSpPr>
      <dsp:spPr>
        <a:xfrm>
          <a:off x="2081896" y="39140"/>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Tw Cen MT" panose="020B0602020104020603" pitchFamily="34" charset="0"/>
            </a:rPr>
            <a:t>Scientifiques</a:t>
          </a:r>
        </a:p>
      </dsp:txBody>
      <dsp:txXfrm>
        <a:off x="2081896" y="39140"/>
        <a:ext cx="1341437" cy="1341437"/>
      </dsp:txXfrm>
    </dsp:sp>
    <dsp:sp modelId="{C242CF8C-2790-4CB5-95E5-1A3D56CD95CF}">
      <dsp:nvSpPr>
        <dsp:cNvPr id="0" name=""/>
        <dsp:cNvSpPr/>
      </dsp:nvSpPr>
      <dsp:spPr>
        <a:xfrm>
          <a:off x="1549560" y="385"/>
          <a:ext cx="5028878" cy="5028878"/>
        </a:xfrm>
        <a:prstGeom prst="circularArrow">
          <a:avLst>
            <a:gd name="adj1" fmla="val 5202"/>
            <a:gd name="adj2" fmla="val 336015"/>
            <a:gd name="adj3" fmla="val 16865256"/>
            <a:gd name="adj4" fmla="val 15198729"/>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9D3EC7-1E99-4C3E-B510-889072FED75F}" type="datetimeFigureOut">
              <a:rPr lang="fr-FR" smtClean="0"/>
              <a:t>13/05/2022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0BFF67-AAC2-427F-948B-55764D1774F8}" type="slidenum">
              <a:rPr lang="fr-FR" smtClean="0"/>
              <a:t>‹N°›</a:t>
            </a:fld>
            <a:endParaRPr lang="fr-FR"/>
          </a:p>
        </p:txBody>
      </p:sp>
    </p:spTree>
    <p:extLst>
      <p:ext uri="{BB962C8B-B14F-4D97-AF65-F5344CB8AC3E}">
        <p14:creationId xmlns:p14="http://schemas.microsoft.com/office/powerpoint/2010/main" val="1606516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7215B27-766E-4933-9B53-181E16C75847}" type="slidenum">
              <a:rPr lang="fr-FR" smtClean="0"/>
              <a:t>1</a:t>
            </a:fld>
            <a:endParaRPr lang="fr-FR"/>
          </a:p>
        </p:txBody>
      </p:sp>
    </p:spTree>
    <p:extLst>
      <p:ext uri="{BB962C8B-B14F-4D97-AF65-F5344CB8AC3E}">
        <p14:creationId xmlns:p14="http://schemas.microsoft.com/office/powerpoint/2010/main" val="1780361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Et bien nous avons constaté</a:t>
            </a:r>
            <a:r>
              <a:rPr lang="fr-FR" baseline="0" dirty="0"/>
              <a:t> un déclin historique des poissons migrateurs en France. </a:t>
            </a:r>
          </a:p>
          <a:p>
            <a:endParaRPr lang="fr-FR" baseline="0" dirty="0"/>
          </a:p>
          <a:p>
            <a:r>
              <a:rPr lang="fr-FR" dirty="0"/>
              <a:t>Pour</a:t>
            </a:r>
            <a:r>
              <a:rPr lang="fr-FR" baseline="0" dirty="0"/>
              <a:t> vous illustrer ce déclin, voici une carte qui représente la perte de richesse en migrateur.</a:t>
            </a:r>
          </a:p>
          <a:p>
            <a:r>
              <a:rPr lang="fr-FR" baseline="0" dirty="0"/>
              <a:t>En vert : les sites qui ont maintenu leur peuplement historique de migrateurs et en marron: les sites qui ont perdu 100% de leur peuplement en migrateur,</a:t>
            </a:r>
          </a:p>
          <a:p>
            <a:r>
              <a:rPr lang="fr-FR" baseline="0" dirty="0"/>
              <a:t>Et bien, 45% des sites ont perdu l’intégralité de leur migrateurs. </a:t>
            </a:r>
          </a:p>
          <a:p>
            <a:endParaRPr lang="fr-FR" baseline="0" dirty="0"/>
          </a:p>
          <a:p>
            <a:r>
              <a:rPr lang="fr-FR" baseline="0" dirty="0"/>
              <a:t>Cette perte on le voit est géographiquement contrasté sur le territoire et ce sont les bassin de la Seine, du Rhône et Rhin/Meuse qui ont connu les pertes les plus marquées. Dans les autres bassin ce sont surtout les têtes de bassins. Alors que les pertes sont moindre sur la côte Atlantique</a:t>
            </a:r>
          </a:p>
          <a:p>
            <a:endParaRPr lang="fr-FR" baseline="0" dirty="0"/>
          </a:p>
          <a:p>
            <a:r>
              <a:rPr lang="fr-FR" baseline="0" dirty="0"/>
              <a:t>Si les pertes sont contrastées géographiquement. Ces pertes sont également contrastées entre les taxons étudiés.</a:t>
            </a:r>
            <a:endParaRPr lang="fr-FR" dirty="0"/>
          </a:p>
        </p:txBody>
      </p:sp>
      <p:sp>
        <p:nvSpPr>
          <p:cNvPr id="4" name="Espace réservé du numéro de diapositive 3"/>
          <p:cNvSpPr>
            <a:spLocks noGrp="1"/>
          </p:cNvSpPr>
          <p:nvPr>
            <p:ph type="sldNum" sz="quarter" idx="10"/>
          </p:nvPr>
        </p:nvSpPr>
        <p:spPr/>
        <p:txBody>
          <a:bodyPr/>
          <a:lstStyle/>
          <a:p>
            <a:fld id="{2A0857F4-F73E-49F3-AB50-B084326E52C7}" type="slidenum">
              <a:rPr lang="fr-FR" smtClean="0"/>
              <a:t>3</a:t>
            </a:fld>
            <a:endParaRPr lang="fr-FR" dirty="0"/>
          </a:p>
        </p:txBody>
      </p:sp>
    </p:spTree>
    <p:extLst>
      <p:ext uri="{BB962C8B-B14F-4D97-AF65-F5344CB8AC3E}">
        <p14:creationId xmlns:p14="http://schemas.microsoft.com/office/powerpoint/2010/main" val="2836575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effectLst/>
                <a:latin typeface="+mn-lt"/>
                <a:ea typeface="+mn-ea"/>
                <a:cs typeface="+mn-cs"/>
              </a:rPr>
              <a:t>On s’aperçoit que bien que la qualité de l’eau se soit nettement améliorer, certains secteurs de la Seine restent problématique avec des concentrations inférieures au seuil de tolérance des salmonidés ponctuelles. En 2011, qui était une année à tendance plutôt sèche entre Mai et Juillet, les concentrations étaient sous le seuil 30% du temps en amont du barrage de Méricourt et de Poses, ce qui créer une contrainte à la remontée des poissons. De même, je n’ai pas encore les données de nitrites mais visiblement les concentrations sont au dessus du seuil de tolérance des poissons, donc cette pression va encore se cumuler à celle de l’oxygène, </a:t>
            </a:r>
          </a:p>
          <a:p>
            <a:r>
              <a:rPr lang="fr-FR" sz="1200" kern="1200" dirty="0">
                <a:solidFill>
                  <a:schemeClr val="tx1"/>
                </a:solidFill>
                <a:effectLst/>
                <a:latin typeface="+mn-lt"/>
                <a:ea typeface="+mn-ea"/>
                <a:cs typeface="+mn-cs"/>
              </a:rPr>
              <a:t>Les barrages bien que certains soient équipés de passes à poissons restent des difficiles à franchir pour certaines espèces (débit peu attractif, mauvais entretien etc.). On le verra juste après mais le suivi télémétriques réalisés dans le cadre du projet CONSACRE a d’ailleurs mis en évidence la difficulté pour les salmonidés marqués pour franchir le barrage de NDLG. Cette pression des ouvrages se cumule encore au coût des conditions physico-chimiques défavorables. </a:t>
            </a:r>
          </a:p>
          <a:p>
            <a:r>
              <a:rPr lang="fr-FR" sz="1200" kern="1200" dirty="0">
                <a:solidFill>
                  <a:schemeClr val="tx1"/>
                </a:solidFill>
                <a:effectLst/>
                <a:latin typeface="+mn-lt"/>
                <a:ea typeface="+mn-ea"/>
                <a:cs typeface="+mn-cs"/>
              </a:rPr>
              <a:t>Ces résultats me permettent de conclure aussi sur l'importance d'intégrer les scénarios de changement climatique qui risquent de contraindre encore davantage la migration. </a:t>
            </a:r>
          </a:p>
        </p:txBody>
      </p:sp>
      <p:sp>
        <p:nvSpPr>
          <p:cNvPr id="4" name="Espace réservé du numéro de diapositive 3"/>
          <p:cNvSpPr>
            <a:spLocks noGrp="1"/>
          </p:cNvSpPr>
          <p:nvPr>
            <p:ph type="sldNum" sz="quarter" idx="10"/>
          </p:nvPr>
        </p:nvSpPr>
        <p:spPr/>
        <p:txBody>
          <a:bodyPr/>
          <a:lstStyle/>
          <a:p>
            <a:fld id="{63EF605E-C532-4B72-A9E4-1C8255225C1E}" type="slidenum">
              <a:rPr lang="fr-FR" smtClean="0"/>
              <a:t>7</a:t>
            </a:fld>
            <a:endParaRPr lang="fr-FR"/>
          </a:p>
        </p:txBody>
      </p:sp>
    </p:spTree>
    <p:extLst>
      <p:ext uri="{BB962C8B-B14F-4D97-AF65-F5344CB8AC3E}">
        <p14:creationId xmlns:p14="http://schemas.microsoft.com/office/powerpoint/2010/main" val="3214315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PARCE Plan </a:t>
            </a:r>
            <a:r>
              <a:rPr lang="en-GB" dirty="0" err="1"/>
              <a:t>d’action</a:t>
            </a:r>
            <a:r>
              <a:rPr lang="en-GB" dirty="0"/>
              <a:t> pour la restauration de la </a:t>
            </a:r>
            <a:r>
              <a:rPr lang="en-GB" dirty="0" err="1"/>
              <a:t>continuité</a:t>
            </a:r>
            <a:r>
              <a:rPr lang="en-GB" dirty="0"/>
              <a:t> </a:t>
            </a:r>
            <a:r>
              <a:rPr lang="en-GB" dirty="0" err="1"/>
              <a:t>écologique</a:t>
            </a:r>
            <a:r>
              <a:rPr lang="en-GB" dirty="0"/>
              <a:t> des </a:t>
            </a:r>
            <a:r>
              <a:rPr lang="en-GB" dirty="0" err="1"/>
              <a:t>cours</a:t>
            </a:r>
            <a:r>
              <a:rPr lang="en-GB" dirty="0"/>
              <a:t> </a:t>
            </a:r>
            <a:r>
              <a:rPr lang="en-GB" dirty="0" err="1"/>
              <a:t>d’eau</a:t>
            </a:r>
            <a:endParaRPr lang="en-GB" dirty="0"/>
          </a:p>
        </p:txBody>
      </p:sp>
      <p:sp>
        <p:nvSpPr>
          <p:cNvPr id="4" name="Espace réservé du numéro de diapositive 3"/>
          <p:cNvSpPr>
            <a:spLocks noGrp="1"/>
          </p:cNvSpPr>
          <p:nvPr>
            <p:ph type="sldNum" sz="quarter" idx="10"/>
          </p:nvPr>
        </p:nvSpPr>
        <p:spPr/>
        <p:txBody>
          <a:bodyPr/>
          <a:lstStyle/>
          <a:p>
            <a:fld id="{959C9785-A859-4357-940A-2E0A02A9960E}" type="slidenum">
              <a:rPr lang="fr-FR" smtClean="0"/>
              <a:t>8</a:t>
            </a:fld>
            <a:endParaRPr lang="fr-FR"/>
          </a:p>
        </p:txBody>
      </p:sp>
    </p:spTree>
    <p:extLst>
      <p:ext uri="{BB962C8B-B14F-4D97-AF65-F5344CB8AC3E}">
        <p14:creationId xmlns:p14="http://schemas.microsoft.com/office/powerpoint/2010/main" val="4266822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Impacts cumulés physique/chimie</a:t>
            </a:r>
          </a:p>
          <a:p>
            <a:r>
              <a:rPr lang="fr-FR" baseline="0" dirty="0" err="1"/>
              <a:t>Flowchart</a:t>
            </a:r>
            <a:r>
              <a:rPr lang="fr-FR" baseline="0" dirty="0"/>
              <a:t> pour le graphique </a:t>
            </a:r>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387771D0-E03D-4703-BE03-1B242563DE91}" type="slidenum">
              <a:rPr lang="en-GB" smtClean="0"/>
              <a:t>10</a:t>
            </a:fld>
            <a:endParaRPr lang="en-GB"/>
          </a:p>
        </p:txBody>
      </p:sp>
    </p:spTree>
    <p:extLst>
      <p:ext uri="{BB962C8B-B14F-4D97-AF65-F5344CB8AC3E}">
        <p14:creationId xmlns:p14="http://schemas.microsoft.com/office/powerpoint/2010/main" val="884006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7B70B843-BAE2-469E-9837-23A7E6F6226A}" type="datetimeFigureOut">
              <a:rPr lang="fr-FR" smtClean="0"/>
              <a:t>13/05/2022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E4E95C-696C-490A-A372-02C57A90162F}" type="slidenum">
              <a:rPr lang="fr-FR" smtClean="0"/>
              <a:t>‹N°›</a:t>
            </a:fld>
            <a:endParaRPr lang="fr-FR"/>
          </a:p>
        </p:txBody>
      </p:sp>
    </p:spTree>
    <p:extLst>
      <p:ext uri="{BB962C8B-B14F-4D97-AF65-F5344CB8AC3E}">
        <p14:creationId xmlns:p14="http://schemas.microsoft.com/office/powerpoint/2010/main" val="2370136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B70B843-BAE2-469E-9837-23A7E6F6226A}" type="datetimeFigureOut">
              <a:rPr lang="fr-FR" smtClean="0"/>
              <a:t>13/05/2022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E4E95C-696C-490A-A372-02C57A90162F}" type="slidenum">
              <a:rPr lang="fr-FR" smtClean="0"/>
              <a:t>‹N°›</a:t>
            </a:fld>
            <a:endParaRPr lang="fr-FR"/>
          </a:p>
        </p:txBody>
      </p:sp>
    </p:spTree>
    <p:extLst>
      <p:ext uri="{BB962C8B-B14F-4D97-AF65-F5344CB8AC3E}">
        <p14:creationId xmlns:p14="http://schemas.microsoft.com/office/powerpoint/2010/main" val="3309954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B70B843-BAE2-469E-9837-23A7E6F6226A}" type="datetimeFigureOut">
              <a:rPr lang="fr-FR" smtClean="0"/>
              <a:t>13/05/2022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E4E95C-696C-490A-A372-02C57A90162F}" type="slidenum">
              <a:rPr lang="fr-FR" smtClean="0"/>
              <a:t>‹N°›</a:t>
            </a:fld>
            <a:endParaRPr lang="fr-FR"/>
          </a:p>
        </p:txBody>
      </p:sp>
    </p:spTree>
    <p:extLst>
      <p:ext uri="{BB962C8B-B14F-4D97-AF65-F5344CB8AC3E}">
        <p14:creationId xmlns:p14="http://schemas.microsoft.com/office/powerpoint/2010/main" val="1142262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2336" y="1747095"/>
            <a:ext cx="9724504" cy="4009911"/>
          </a:xfrm>
          <a:prstGeom prst="rect">
            <a:avLst/>
          </a:prstGeom>
        </p:spPr>
        <p:txBody>
          <a:bodyPr/>
          <a:lstStyle>
            <a:lvl1pPr>
              <a:defRPr sz="2400" b="0"/>
            </a:lvl1pPr>
            <a:lvl2pPr>
              <a:defRPr sz="2200"/>
            </a:lvl2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9" name="Title 1">
            <a:extLst>
              <a:ext uri="{FF2B5EF4-FFF2-40B4-BE49-F238E27FC236}">
                <a16:creationId xmlns:a16="http://schemas.microsoft.com/office/drawing/2014/main" id="{640F9627-3E1A-4004-ABFB-AFCBC126ED3C}"/>
              </a:ext>
            </a:extLst>
          </p:cNvPr>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dirty="0"/>
              <a:t>Modifiez le style du titre</a:t>
            </a:r>
            <a:endParaRPr lang="en-US" dirty="0"/>
          </a:p>
        </p:txBody>
      </p:sp>
      <p:sp>
        <p:nvSpPr>
          <p:cNvPr id="10" name="Subtitle 2">
            <a:extLst>
              <a:ext uri="{FF2B5EF4-FFF2-40B4-BE49-F238E27FC236}">
                <a16:creationId xmlns:a16="http://schemas.microsoft.com/office/drawing/2014/main" id="{EA145E71-E6DC-460B-BD9E-537A5B24AA29}"/>
              </a:ext>
            </a:extLst>
          </p:cNvPr>
          <p:cNvSpPr>
            <a:spLocks noGrp="1"/>
          </p:cNvSpPr>
          <p:nvPr>
            <p:ph type="subTitle" idx="10"/>
          </p:nvPr>
        </p:nvSpPr>
        <p:spPr>
          <a:xfrm>
            <a:off x="1122336" y="858842"/>
            <a:ext cx="9837199" cy="679019"/>
          </a:xfrm>
          <a:prstGeom prst="rect">
            <a:avLst/>
          </a:prstGeom>
        </p:spPr>
        <p:txBody>
          <a:bodyPr>
            <a:normAutofit/>
          </a:bodyPr>
          <a:lstStyle>
            <a:lvl1pPr marL="0" indent="0" algn="l">
              <a:buNone/>
              <a:defRPr sz="2000" b="1" i="1">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endParaRPr lang="fr-FR" dirty="0"/>
          </a:p>
        </p:txBody>
      </p:sp>
    </p:spTree>
    <p:extLst>
      <p:ext uri="{BB962C8B-B14F-4D97-AF65-F5344CB8AC3E}">
        <p14:creationId xmlns:p14="http://schemas.microsoft.com/office/powerpoint/2010/main" val="1393189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B70B843-BAE2-469E-9837-23A7E6F6226A}" type="datetimeFigureOut">
              <a:rPr lang="fr-FR" smtClean="0"/>
              <a:t>13/05/2022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E4E95C-696C-490A-A372-02C57A90162F}" type="slidenum">
              <a:rPr lang="fr-FR" smtClean="0"/>
              <a:t>‹N°›</a:t>
            </a:fld>
            <a:endParaRPr lang="fr-FR"/>
          </a:p>
        </p:txBody>
      </p:sp>
    </p:spTree>
    <p:extLst>
      <p:ext uri="{BB962C8B-B14F-4D97-AF65-F5344CB8AC3E}">
        <p14:creationId xmlns:p14="http://schemas.microsoft.com/office/powerpoint/2010/main" val="1032782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7B70B843-BAE2-469E-9837-23A7E6F6226A}" type="datetimeFigureOut">
              <a:rPr lang="fr-FR" smtClean="0"/>
              <a:t>13/05/2022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E4E95C-696C-490A-A372-02C57A90162F}" type="slidenum">
              <a:rPr lang="fr-FR" smtClean="0"/>
              <a:t>‹N°›</a:t>
            </a:fld>
            <a:endParaRPr lang="fr-FR"/>
          </a:p>
        </p:txBody>
      </p:sp>
    </p:spTree>
    <p:extLst>
      <p:ext uri="{BB962C8B-B14F-4D97-AF65-F5344CB8AC3E}">
        <p14:creationId xmlns:p14="http://schemas.microsoft.com/office/powerpoint/2010/main" val="4097318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7B70B843-BAE2-469E-9837-23A7E6F6226A}" type="datetimeFigureOut">
              <a:rPr lang="fr-FR" smtClean="0"/>
              <a:t>13/05/2022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5E4E95C-696C-490A-A372-02C57A90162F}" type="slidenum">
              <a:rPr lang="fr-FR" smtClean="0"/>
              <a:t>‹N°›</a:t>
            </a:fld>
            <a:endParaRPr lang="fr-FR"/>
          </a:p>
        </p:txBody>
      </p:sp>
    </p:spTree>
    <p:extLst>
      <p:ext uri="{BB962C8B-B14F-4D97-AF65-F5344CB8AC3E}">
        <p14:creationId xmlns:p14="http://schemas.microsoft.com/office/powerpoint/2010/main" val="2597936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7B70B843-BAE2-469E-9837-23A7E6F6226A}" type="datetimeFigureOut">
              <a:rPr lang="fr-FR" smtClean="0"/>
              <a:t>13/05/2022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5E4E95C-696C-490A-A372-02C57A90162F}" type="slidenum">
              <a:rPr lang="fr-FR" smtClean="0"/>
              <a:t>‹N°›</a:t>
            </a:fld>
            <a:endParaRPr lang="fr-FR"/>
          </a:p>
        </p:txBody>
      </p:sp>
    </p:spTree>
    <p:extLst>
      <p:ext uri="{BB962C8B-B14F-4D97-AF65-F5344CB8AC3E}">
        <p14:creationId xmlns:p14="http://schemas.microsoft.com/office/powerpoint/2010/main" val="2557454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7B70B843-BAE2-469E-9837-23A7E6F6226A}" type="datetimeFigureOut">
              <a:rPr lang="fr-FR" smtClean="0"/>
              <a:t>13/05/2022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5E4E95C-696C-490A-A372-02C57A90162F}" type="slidenum">
              <a:rPr lang="fr-FR" smtClean="0"/>
              <a:t>‹N°›</a:t>
            </a:fld>
            <a:endParaRPr lang="fr-FR"/>
          </a:p>
        </p:txBody>
      </p:sp>
    </p:spTree>
    <p:extLst>
      <p:ext uri="{BB962C8B-B14F-4D97-AF65-F5344CB8AC3E}">
        <p14:creationId xmlns:p14="http://schemas.microsoft.com/office/powerpoint/2010/main" val="3070661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B70B843-BAE2-469E-9837-23A7E6F6226A}" type="datetimeFigureOut">
              <a:rPr lang="fr-FR" smtClean="0"/>
              <a:t>13/05/2022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5E4E95C-696C-490A-A372-02C57A90162F}" type="slidenum">
              <a:rPr lang="fr-FR" smtClean="0"/>
              <a:t>‹N°›</a:t>
            </a:fld>
            <a:endParaRPr lang="fr-FR"/>
          </a:p>
        </p:txBody>
      </p:sp>
    </p:spTree>
    <p:extLst>
      <p:ext uri="{BB962C8B-B14F-4D97-AF65-F5344CB8AC3E}">
        <p14:creationId xmlns:p14="http://schemas.microsoft.com/office/powerpoint/2010/main" val="11788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7B70B843-BAE2-469E-9837-23A7E6F6226A}" type="datetimeFigureOut">
              <a:rPr lang="fr-FR" smtClean="0"/>
              <a:t>13/05/2022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5E4E95C-696C-490A-A372-02C57A90162F}" type="slidenum">
              <a:rPr lang="fr-FR" smtClean="0"/>
              <a:t>‹N°›</a:t>
            </a:fld>
            <a:endParaRPr lang="fr-FR"/>
          </a:p>
        </p:txBody>
      </p:sp>
    </p:spTree>
    <p:extLst>
      <p:ext uri="{BB962C8B-B14F-4D97-AF65-F5344CB8AC3E}">
        <p14:creationId xmlns:p14="http://schemas.microsoft.com/office/powerpoint/2010/main" val="3717271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7B70B843-BAE2-469E-9837-23A7E6F6226A}" type="datetimeFigureOut">
              <a:rPr lang="fr-FR" smtClean="0"/>
              <a:t>13/05/2022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5E4E95C-696C-490A-A372-02C57A90162F}" type="slidenum">
              <a:rPr lang="fr-FR" smtClean="0"/>
              <a:t>‹N°›</a:t>
            </a:fld>
            <a:endParaRPr lang="fr-FR"/>
          </a:p>
        </p:txBody>
      </p:sp>
    </p:spTree>
    <p:extLst>
      <p:ext uri="{BB962C8B-B14F-4D97-AF65-F5344CB8AC3E}">
        <p14:creationId xmlns:p14="http://schemas.microsoft.com/office/powerpoint/2010/main" val="2874553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70B843-BAE2-469E-9837-23A7E6F6226A}" type="datetimeFigureOut">
              <a:rPr lang="fr-FR" smtClean="0"/>
              <a:t>13/05/2022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4E95C-696C-490A-A372-02C57A90162F}" type="slidenum">
              <a:rPr lang="fr-FR" smtClean="0"/>
              <a:t>‹N°›</a:t>
            </a:fld>
            <a:endParaRPr lang="fr-FR"/>
          </a:p>
        </p:txBody>
      </p:sp>
    </p:spTree>
    <p:extLst>
      <p:ext uri="{BB962C8B-B14F-4D97-AF65-F5344CB8AC3E}">
        <p14:creationId xmlns:p14="http://schemas.microsoft.com/office/powerpoint/2010/main" val="2232956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8.jpg"/><Relationship Id="rId5" Type="http://schemas.openxmlformats.org/officeDocument/2006/relationships/image" Target="../media/image3.png"/><Relationship Id="rId10" Type="http://schemas.openxmlformats.org/officeDocument/2006/relationships/image" Target="../media/image7.jpg"/><Relationship Id="rId4" Type="http://schemas.openxmlformats.org/officeDocument/2006/relationships/image" Target="../media/image2.pn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6.png"/><Relationship Id="rId7" Type="http://schemas.openxmlformats.org/officeDocument/2006/relationships/image" Target="../media/image59.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8.png"/><Relationship Id="rId5" Type="http://schemas.microsoft.com/office/2007/relationships/hdphoto" Target="../media/hdphoto21.wdp"/><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60.png"/><Relationship Id="rId7" Type="http://schemas.openxmlformats.org/officeDocument/2006/relationships/image" Target="../media/image40.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5.png"/><Relationship Id="rId4" Type="http://schemas.openxmlformats.org/officeDocument/2006/relationships/image" Target="../media/image61.png"/><Relationship Id="rId9"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1.png"/><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image" Target="../media/image11.tif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3" Type="http://schemas.microsoft.com/office/2007/relationships/hdphoto" Target="../media/hdphoto6.wdp"/><Relationship Id="rId18" Type="http://schemas.microsoft.com/office/2007/relationships/hdphoto" Target="../media/hdphoto8.wdp"/><Relationship Id="rId26" Type="http://schemas.microsoft.com/office/2007/relationships/hdphoto" Target="../media/hdphoto12.wdp"/><Relationship Id="rId39" Type="http://schemas.openxmlformats.org/officeDocument/2006/relationships/image" Target="../media/image34.emf"/><Relationship Id="rId21" Type="http://schemas.openxmlformats.org/officeDocument/2006/relationships/image" Target="../media/image24.png"/><Relationship Id="rId34" Type="http://schemas.openxmlformats.org/officeDocument/2006/relationships/image" Target="../media/image31.png"/><Relationship Id="rId42" Type="http://schemas.openxmlformats.org/officeDocument/2006/relationships/image" Target="../media/image36.png"/><Relationship Id="rId7" Type="http://schemas.microsoft.com/office/2007/relationships/hdphoto" Target="../media/hdphoto3.wdp"/><Relationship Id="rId2" Type="http://schemas.openxmlformats.org/officeDocument/2006/relationships/image" Target="../media/image13.jpeg"/><Relationship Id="rId16" Type="http://schemas.microsoft.com/office/2007/relationships/hdphoto" Target="../media/hdphoto7.wdp"/><Relationship Id="rId29"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16.png"/><Relationship Id="rId11" Type="http://schemas.microsoft.com/office/2007/relationships/hdphoto" Target="../media/hdphoto5.wdp"/><Relationship Id="rId24" Type="http://schemas.microsoft.com/office/2007/relationships/hdphoto" Target="../media/hdphoto11.wdp"/><Relationship Id="rId32" Type="http://schemas.openxmlformats.org/officeDocument/2006/relationships/image" Target="../media/image30.png"/><Relationship Id="rId37" Type="http://schemas.microsoft.com/office/2007/relationships/hdphoto" Target="../media/hdphoto17.wdp"/><Relationship Id="rId40" Type="http://schemas.openxmlformats.org/officeDocument/2006/relationships/image" Target="../media/image35.png"/><Relationship Id="rId45" Type="http://schemas.openxmlformats.org/officeDocument/2006/relationships/image" Target="../media/image38.emf"/><Relationship Id="rId5" Type="http://schemas.microsoft.com/office/2007/relationships/hdphoto" Target="../media/hdphoto2.wdp"/><Relationship Id="rId15" Type="http://schemas.openxmlformats.org/officeDocument/2006/relationships/image" Target="../media/image21.png"/><Relationship Id="rId23" Type="http://schemas.openxmlformats.org/officeDocument/2006/relationships/image" Target="../media/image25.png"/><Relationship Id="rId28" Type="http://schemas.microsoft.com/office/2007/relationships/hdphoto" Target="../media/hdphoto13.wdp"/><Relationship Id="rId36" Type="http://schemas.openxmlformats.org/officeDocument/2006/relationships/image" Target="../media/image32.png"/><Relationship Id="rId10" Type="http://schemas.openxmlformats.org/officeDocument/2006/relationships/image" Target="../media/image18.png"/><Relationship Id="rId19" Type="http://schemas.openxmlformats.org/officeDocument/2006/relationships/image" Target="../media/image23.png"/><Relationship Id="rId31" Type="http://schemas.openxmlformats.org/officeDocument/2006/relationships/image" Target="../media/image29.png"/><Relationship Id="rId44" Type="http://schemas.microsoft.com/office/2007/relationships/hdphoto" Target="../media/hdphoto19.wdp"/><Relationship Id="rId4" Type="http://schemas.openxmlformats.org/officeDocument/2006/relationships/image" Target="../media/image15.png"/><Relationship Id="rId9" Type="http://schemas.microsoft.com/office/2007/relationships/hdphoto" Target="../media/hdphoto4.wdp"/><Relationship Id="rId14" Type="http://schemas.openxmlformats.org/officeDocument/2006/relationships/image" Target="../media/image20.gif"/><Relationship Id="rId22" Type="http://schemas.microsoft.com/office/2007/relationships/hdphoto" Target="../media/hdphoto10.wdp"/><Relationship Id="rId27" Type="http://schemas.openxmlformats.org/officeDocument/2006/relationships/image" Target="../media/image27.png"/><Relationship Id="rId30" Type="http://schemas.microsoft.com/office/2007/relationships/hdphoto" Target="../media/hdphoto14.wdp"/><Relationship Id="rId35" Type="http://schemas.microsoft.com/office/2007/relationships/hdphoto" Target="../media/hdphoto16.wdp"/><Relationship Id="rId43" Type="http://schemas.openxmlformats.org/officeDocument/2006/relationships/image" Target="../media/image37.png"/><Relationship Id="rId8" Type="http://schemas.openxmlformats.org/officeDocument/2006/relationships/image" Target="../media/image17.png"/><Relationship Id="rId3"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2.png"/><Relationship Id="rId25" Type="http://schemas.openxmlformats.org/officeDocument/2006/relationships/image" Target="../media/image26.png"/><Relationship Id="rId33" Type="http://schemas.microsoft.com/office/2007/relationships/hdphoto" Target="../media/hdphoto15.wdp"/><Relationship Id="rId38" Type="http://schemas.openxmlformats.org/officeDocument/2006/relationships/image" Target="../media/image33.emf"/><Relationship Id="rId46" Type="http://schemas.openxmlformats.org/officeDocument/2006/relationships/image" Target="../media/image10.png"/><Relationship Id="rId20" Type="http://schemas.microsoft.com/office/2007/relationships/hdphoto" Target="../media/hdphoto9.wdp"/><Relationship Id="rId41" Type="http://schemas.microsoft.com/office/2007/relationships/hdphoto" Target="../media/hdphoto18.wdp"/></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10.png"/><Relationship Id="rId4" Type="http://schemas.openxmlformats.org/officeDocument/2006/relationships/image" Target="../media/image5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431"/>
            <a:ext cx="12192000" cy="6957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4" descr="Résultat de recherche d'images pour &quot;inrae&quot;"/>
          <p:cNvSpPr>
            <a:spLocks noChangeAspect="1" noChangeArrowheads="1"/>
          </p:cNvSpPr>
          <p:nvPr/>
        </p:nvSpPr>
        <p:spPr bwMode="auto">
          <a:xfrm>
            <a:off x="1679576" y="-10287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 name="Titre 1"/>
          <p:cNvSpPr>
            <a:spLocks noGrp="1"/>
          </p:cNvSpPr>
          <p:nvPr>
            <p:ph type="ctrTitle"/>
          </p:nvPr>
        </p:nvSpPr>
        <p:spPr>
          <a:xfrm>
            <a:off x="238125" y="1026884"/>
            <a:ext cx="11449050" cy="3736604"/>
          </a:xfrm>
          <a:solidFill>
            <a:srgbClr val="558ED5">
              <a:alpha val="41961"/>
            </a:srgbClr>
          </a:solidFill>
          <a:effectLst>
            <a:outerShdw blurRad="50800" dist="38100" dir="5400000" algn="t" rotWithShape="0">
              <a:prstClr val="black">
                <a:alpha val="40000"/>
              </a:prstClr>
            </a:outerShdw>
          </a:effectLst>
        </p:spPr>
        <p:txBody>
          <a:bodyPr>
            <a:normAutofit/>
          </a:bodyPr>
          <a:lstStyle/>
          <a:p>
            <a:r>
              <a:rPr lang="fr-FR" dirty="0">
                <a:solidFill>
                  <a:schemeClr val="bg1"/>
                </a:solidFill>
                <a:latin typeface="Ebrima" panose="02000000000000000000" pitchFamily="2" charset="0"/>
                <a:ea typeface="Ebrima" panose="02000000000000000000" pitchFamily="2" charset="0"/>
                <a:cs typeface="Ebrima" panose="02000000000000000000" pitchFamily="2" charset="0"/>
              </a:rPr>
              <a:t>Restaurer la continuité écologique pour les poissons: </a:t>
            </a:r>
            <a:br>
              <a:rPr lang="fr-FR" dirty="0">
                <a:solidFill>
                  <a:schemeClr val="bg1"/>
                </a:solidFill>
                <a:latin typeface="Ebrima" panose="02000000000000000000" pitchFamily="2" charset="0"/>
                <a:ea typeface="Ebrima" panose="02000000000000000000" pitchFamily="2" charset="0"/>
                <a:cs typeface="Ebrima" panose="02000000000000000000" pitchFamily="2" charset="0"/>
              </a:rPr>
            </a:br>
            <a:r>
              <a:rPr lang="fr-FR" dirty="0">
                <a:solidFill>
                  <a:schemeClr val="bg1"/>
                </a:solidFill>
                <a:latin typeface="Ebrima" panose="02000000000000000000" pitchFamily="2" charset="0"/>
                <a:ea typeface="Ebrima" panose="02000000000000000000" pitchFamily="2" charset="0"/>
                <a:cs typeface="Ebrima" panose="02000000000000000000" pitchFamily="2" charset="0"/>
              </a:rPr>
              <a:t>un nécessaire continuum Humain-Mer-Terre ?</a:t>
            </a:r>
          </a:p>
        </p:txBody>
      </p:sp>
      <p:pic>
        <p:nvPicPr>
          <p:cNvPr id="2057" name="Picture 9" descr="Résultat de recherche d'images pour &quot;gip seine&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85157" y="85172"/>
            <a:ext cx="1026444" cy="828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312" y="42862"/>
            <a:ext cx="2879204" cy="840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286312" y="4875247"/>
            <a:ext cx="11400863" cy="1569660"/>
          </a:xfrm>
          <a:prstGeom prst="rect">
            <a:avLst/>
          </a:prstGeom>
          <a:noFill/>
        </p:spPr>
        <p:txBody>
          <a:bodyPr wrap="square" rtlCol="0">
            <a:spAutoFit/>
          </a:bodyPr>
          <a:lstStyle/>
          <a:p>
            <a:pPr algn="ctr"/>
            <a:r>
              <a:rPr lang="fr-FR" sz="2400" b="1" dirty="0">
                <a:solidFill>
                  <a:schemeClr val="bg1"/>
                </a:solidFill>
              </a:rPr>
              <a:t>Céline Le Pichon, Marie-Line Merg, Laurence Lestel, Nicolas Flipo, Shuaitao Wang, Marie-Anne Germaine, Elise Temple-Boyer</a:t>
            </a:r>
          </a:p>
          <a:p>
            <a:pPr algn="ctr"/>
            <a:endParaRPr lang="fr-FR" sz="2400" b="1" dirty="0">
              <a:solidFill>
                <a:schemeClr val="bg1"/>
              </a:solidFill>
            </a:endParaRPr>
          </a:p>
          <a:p>
            <a:pPr algn="ctr"/>
            <a:r>
              <a:rPr lang="fr-FR" sz="2400" b="1" dirty="0">
                <a:solidFill>
                  <a:schemeClr val="bg1"/>
                </a:solidFill>
              </a:rPr>
              <a:t>13 mai 2022</a:t>
            </a:r>
          </a:p>
        </p:txBody>
      </p:sp>
      <p:sp>
        <p:nvSpPr>
          <p:cNvPr id="17" name="AutoShape 14" descr="Résultat de recherche d'images pour &quot;inrae&quot;"/>
          <p:cNvSpPr>
            <a:spLocks noChangeAspect="1" noChangeArrowheads="1"/>
          </p:cNvSpPr>
          <p:nvPr/>
        </p:nvSpPr>
        <p:spPr bwMode="auto">
          <a:xfrm>
            <a:off x="1984376" y="-7239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63" name="Picture 15"/>
          <p:cNvPicPr>
            <a:picLocks noChangeAspect="1" noChangeArrowheads="1"/>
          </p:cNvPicPr>
          <p:nvPr/>
        </p:nvPicPr>
        <p:blipFill rotWithShape="1">
          <a:blip r:embed="rId7">
            <a:extLst>
              <a:ext uri="{28A0092B-C50C-407E-A947-70E740481C1C}">
                <a14:useLocalDpi xmlns:a14="http://schemas.microsoft.com/office/drawing/2010/main" val="0"/>
              </a:ext>
            </a:extLst>
          </a:blip>
          <a:srcRect t="30177" b="26937"/>
          <a:stretch/>
        </p:blipFill>
        <p:spPr bwMode="auto">
          <a:xfrm>
            <a:off x="10060488" y="85172"/>
            <a:ext cx="1930712" cy="8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descr="http://www.nouveli.com/wp-content/uploads/2014/04/LogoAESN.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7143" r="6519"/>
          <a:stretch/>
        </p:blipFill>
        <p:spPr bwMode="auto">
          <a:xfrm>
            <a:off x="9911601" y="6124285"/>
            <a:ext cx="1277018" cy="641636"/>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57193" y="6108308"/>
            <a:ext cx="682330" cy="645940"/>
          </a:xfrm>
          <a:prstGeom prst="rect">
            <a:avLst/>
          </a:prstGeom>
        </p:spPr>
      </p:pic>
      <p:pic>
        <p:nvPicPr>
          <p:cNvPr id="16" name="Image 15"/>
          <p:cNvPicPr>
            <a:picLocks noChangeAspect="1"/>
          </p:cNvPicPr>
          <p:nvPr/>
        </p:nvPicPr>
        <p:blipFill rotWithShape="1">
          <a:blip r:embed="rId10">
            <a:extLst>
              <a:ext uri="{28A0092B-C50C-407E-A947-70E740481C1C}">
                <a14:useLocalDpi xmlns:a14="http://schemas.microsoft.com/office/drawing/2010/main" val="0"/>
              </a:ext>
            </a:extLst>
          </a:blip>
          <a:srcRect l="5788" t="22788" r="5506" b="32059"/>
          <a:stretch/>
        </p:blipFill>
        <p:spPr>
          <a:xfrm>
            <a:off x="7392144" y="6196805"/>
            <a:ext cx="1655613" cy="569117"/>
          </a:xfrm>
          <a:prstGeom prst="rect">
            <a:avLst/>
          </a:prstGeom>
        </p:spPr>
      </p:pic>
      <p:pic>
        <p:nvPicPr>
          <p:cNvPr id="18" name="Image 17"/>
          <p:cNvPicPr>
            <a:picLocks noChangeAspect="1"/>
          </p:cNvPicPr>
          <p:nvPr/>
        </p:nvPicPr>
        <p:blipFill rotWithShape="1">
          <a:blip r:embed="rId11">
            <a:extLst>
              <a:ext uri="{28A0092B-C50C-407E-A947-70E740481C1C}">
                <a14:useLocalDpi xmlns:a14="http://schemas.microsoft.com/office/drawing/2010/main" val="0"/>
              </a:ext>
            </a:extLst>
          </a:blip>
          <a:srcRect l="14250" t="24500" r="15500" b="19000"/>
          <a:stretch/>
        </p:blipFill>
        <p:spPr>
          <a:xfrm>
            <a:off x="238125" y="5734715"/>
            <a:ext cx="1316232" cy="1058607"/>
          </a:xfrm>
          <a:prstGeom prst="rect">
            <a:avLst/>
          </a:prstGeom>
        </p:spPr>
      </p:pic>
      <p:pic>
        <p:nvPicPr>
          <p:cNvPr id="19" name="Imag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25914" y="6062998"/>
            <a:ext cx="1905190" cy="708853"/>
          </a:xfrm>
          <a:prstGeom prst="rect">
            <a:avLst/>
          </a:prstGeom>
        </p:spPr>
      </p:pic>
    </p:spTree>
    <p:extLst>
      <p:ext uri="{BB962C8B-B14F-4D97-AF65-F5344CB8AC3E}">
        <p14:creationId xmlns:p14="http://schemas.microsoft.com/office/powerpoint/2010/main" val="87971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e 43"/>
          <p:cNvGrpSpPr/>
          <p:nvPr/>
        </p:nvGrpSpPr>
        <p:grpSpPr>
          <a:xfrm>
            <a:off x="307000" y="1689652"/>
            <a:ext cx="11048528" cy="4833565"/>
            <a:chOff x="2291625" y="3441290"/>
            <a:chExt cx="7124224" cy="2967748"/>
          </a:xfrm>
        </p:grpSpPr>
        <p:pic>
          <p:nvPicPr>
            <p:cNvPr id="50" name="Google Shape;200;p20" descr="https://consacre.inrae.fr/wp-content/uploads/2020/12/CE_bilan.png"/>
            <p:cNvPicPr preferRelativeResize="0"/>
            <p:nvPr/>
          </p:nvPicPr>
          <p:blipFill rotWithShape="1">
            <a:blip r:embed="rId3">
              <a:clrChange>
                <a:clrFrom>
                  <a:srgbClr val="FFFFFF"/>
                </a:clrFrom>
                <a:clrTo>
                  <a:srgbClr val="FFFFFF">
                    <a:alpha val="0"/>
                  </a:srgbClr>
                </a:clrTo>
              </a:clrChange>
              <a:alphaModFix/>
            </a:blip>
            <a:srcRect/>
            <a:stretch/>
          </p:blipFill>
          <p:spPr>
            <a:xfrm>
              <a:off x="3264310" y="3441290"/>
              <a:ext cx="6151539" cy="2967748"/>
            </a:xfrm>
            <a:prstGeom prst="rect">
              <a:avLst/>
            </a:prstGeom>
            <a:noFill/>
            <a:ln>
              <a:noFill/>
            </a:ln>
          </p:spPr>
        </p:pic>
        <p:pic>
          <p:nvPicPr>
            <p:cNvPr id="51" name="Picture 1" descr="E:\Marie-Line\Projet_Migrateurs\Images Poissons\LPM.jpg"/>
            <p:cNvPicPr/>
            <p:nvPr/>
          </p:nvPicPr>
          <p:blipFill>
            <a:blip r:embed="rId4" cstate="print">
              <a:extLst>
                <a:ext uri="{BEBA8EAE-BF5A-486C-A8C5-ECC9F3942E4B}">
                  <a14:imgProps xmlns:a14="http://schemas.microsoft.com/office/drawing/2010/main">
                    <a14:imgLayer r:embed="rId5">
                      <a14:imgEffect>
                        <a14:backgroundRemoval t="0" b="97059" l="0" r="100000"/>
                      </a14:imgEffect>
                    </a14:imgLayer>
                  </a14:imgProps>
                </a:ext>
                <a:ext uri="{28A0092B-C50C-407E-A947-70E740481C1C}">
                  <a14:useLocalDpi xmlns:a14="http://schemas.microsoft.com/office/drawing/2010/main" val="0"/>
                </a:ext>
              </a:extLst>
            </a:blip>
            <a:srcRect/>
            <a:stretch>
              <a:fillRect/>
            </a:stretch>
          </p:blipFill>
          <p:spPr bwMode="auto">
            <a:xfrm rot="1895086">
              <a:off x="3287621" y="5508712"/>
              <a:ext cx="1146028" cy="897979"/>
            </a:xfrm>
            <a:prstGeom prst="rect">
              <a:avLst/>
            </a:prstGeom>
            <a:noFill/>
            <a:extLst>
              <a:ext uri="{909E8E84-426E-40DD-AFC4-6F175D3DCCD1}">
                <a14:hiddenFill xmlns:a14="http://schemas.microsoft.com/office/drawing/2010/main">
                  <a:solidFill>
                    <a:srgbClr val="FFFFFF"/>
                  </a:solidFill>
                </a14:hiddenFill>
              </a:ext>
            </a:extLst>
          </p:spPr>
        </p:pic>
        <p:pic>
          <p:nvPicPr>
            <p:cNvPr id="52" name="Image 51"/>
            <p:cNvPicPr/>
            <p:nvPr/>
          </p:nvPicPr>
          <p:blipFill>
            <a:blip r:embed="rId6"/>
            <a:stretch>
              <a:fillRect/>
            </a:stretch>
          </p:blipFill>
          <p:spPr>
            <a:xfrm>
              <a:off x="3291930" y="4227830"/>
              <a:ext cx="1291999" cy="484824"/>
            </a:xfrm>
            <a:prstGeom prst="rect">
              <a:avLst/>
            </a:prstGeom>
          </p:spPr>
        </p:pic>
        <p:pic>
          <p:nvPicPr>
            <p:cNvPr id="53" name="Picture 2" descr="E:\Marie-Line\Projet_Migrateurs\Images Poissons\ALA.gif"/>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1625" y="5034690"/>
              <a:ext cx="1582906" cy="737776"/>
            </a:xfrm>
            <a:prstGeom prst="rect">
              <a:avLst/>
            </a:prstGeom>
            <a:noFill/>
          </p:spPr>
        </p:pic>
      </p:grpSp>
      <p:sp>
        <p:nvSpPr>
          <p:cNvPr id="80" name="Titre 3">
            <a:extLst>
              <a:ext uri="{FF2B5EF4-FFF2-40B4-BE49-F238E27FC236}">
                <a16:creationId xmlns:a16="http://schemas.microsoft.com/office/drawing/2014/main" id="{B04BF84E-87D9-44F4-AA24-825D16CC57AD}"/>
              </a:ext>
            </a:extLst>
          </p:cNvPr>
          <p:cNvSpPr>
            <a:spLocks noGrp="1"/>
          </p:cNvSpPr>
          <p:nvPr/>
        </p:nvSpPr>
        <p:spPr>
          <a:xfrm>
            <a:off x="443593" y="106130"/>
            <a:ext cx="11712208" cy="888251"/>
          </a:xfrm>
          <a:prstGeom prst="rect">
            <a:avLst/>
          </a:prstGeom>
        </p:spPr>
        <p:txBody>
          <a:bodyPr vert="horz" lIns="0" tIns="46800" rIns="91440" bIns="45720" rtlCol="0" anchor="ctr" anchorCtr="0">
            <a:normAutofit lnSpcReduction="10000"/>
          </a:bodyPr>
          <a:lstStyle>
            <a:lvl1pPr marL="457200" indent="-457200" algn="l" defTabSz="914400" rtl="0" eaLnBrk="1" latinLnBrk="0" hangingPunct="1">
              <a:lnSpc>
                <a:spcPct val="90000"/>
              </a:lnSpc>
              <a:spcBef>
                <a:spcPct val="0"/>
              </a:spcBef>
              <a:buSzPct val="125000"/>
              <a:buFontTx/>
              <a:buBlip>
                <a:blip r:embed="rId8"/>
              </a:buBlip>
              <a:defRPr sz="3000" b="1" kern="1200">
                <a:solidFill>
                  <a:srgbClr val="00A3A6"/>
                </a:solidFill>
                <a:latin typeface="+mj-lt"/>
                <a:ea typeface="+mj-ea"/>
                <a:cs typeface="+mj-cs"/>
              </a:defRPr>
            </a:lvl1pPr>
          </a:lstStyle>
          <a:p>
            <a:r>
              <a:rPr lang="fr-FR" dirty="0"/>
              <a:t>Evolution historique des barrières physiques/chimiques sur la présence des poissons migrateurs en Seine</a:t>
            </a:r>
          </a:p>
        </p:txBody>
      </p:sp>
      <p:sp>
        <p:nvSpPr>
          <p:cNvPr id="8" name="Google Shape;202;p20"/>
          <p:cNvSpPr txBox="1">
            <a:spLocks/>
          </p:cNvSpPr>
          <p:nvPr/>
        </p:nvSpPr>
        <p:spPr>
          <a:xfrm>
            <a:off x="307000" y="958236"/>
            <a:ext cx="11684100" cy="596100"/>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SzPts val="3200"/>
              <a:buFont typeface="Arial" panose="020B0604020202020204" pitchFamily="34" charset="0"/>
              <a:buNone/>
            </a:pPr>
            <a:r>
              <a:rPr lang="fr-FR" sz="2200" dirty="0"/>
              <a:t>Un impact cumulé des obstacles physiques et chimiques depuis 1900 </a:t>
            </a:r>
          </a:p>
        </p:txBody>
      </p:sp>
    </p:spTree>
    <p:extLst>
      <p:ext uri="{BB962C8B-B14F-4D97-AF65-F5344CB8AC3E}">
        <p14:creationId xmlns:p14="http://schemas.microsoft.com/office/powerpoint/2010/main" val="206315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3">
            <a:extLst>
              <a:ext uri="{FF2B5EF4-FFF2-40B4-BE49-F238E27FC236}">
                <a16:creationId xmlns:a16="http://schemas.microsoft.com/office/drawing/2014/main" id="{B04BF84E-87D9-44F4-AA24-825D16CC57AD}"/>
              </a:ext>
            </a:extLst>
          </p:cNvPr>
          <p:cNvSpPr>
            <a:spLocks noGrp="1"/>
          </p:cNvSpPr>
          <p:nvPr/>
        </p:nvSpPr>
        <p:spPr>
          <a:xfrm>
            <a:off x="239896" y="124937"/>
            <a:ext cx="11712208" cy="888251"/>
          </a:xfrm>
          <a:prstGeom prst="rect">
            <a:avLst/>
          </a:prstGeom>
        </p:spPr>
        <p:txBody>
          <a:bodyPr vert="horz" lIns="0" tIns="46800" rIns="91440" bIns="45720" rtlCol="0" anchor="ctr" anchorCtr="0">
            <a:normAutofit lnSpcReduction="10000"/>
          </a:bodyPr>
          <a:lstStyle>
            <a:lvl1pPr marL="457200" indent="-457200" algn="l" defTabSz="914400" rtl="0" eaLnBrk="1" latinLnBrk="0" hangingPunct="1">
              <a:lnSpc>
                <a:spcPct val="90000"/>
              </a:lnSpc>
              <a:spcBef>
                <a:spcPct val="0"/>
              </a:spcBef>
              <a:buSzPct val="125000"/>
              <a:buFontTx/>
              <a:buBlip>
                <a:blip r:embed="rId2"/>
              </a:buBlip>
              <a:defRPr sz="3000" b="1" kern="1200">
                <a:solidFill>
                  <a:srgbClr val="00A3A6"/>
                </a:solidFill>
                <a:latin typeface="+mj-lt"/>
                <a:ea typeface="+mj-ea"/>
                <a:cs typeface="+mj-cs"/>
              </a:defRPr>
            </a:lvl1pPr>
          </a:lstStyle>
          <a:p>
            <a:r>
              <a:rPr lang="fr-FR" dirty="0"/>
              <a:t>Impacts indirects des futurs extrêmes hydro-climatiques sur la continuité écologique</a:t>
            </a:r>
          </a:p>
        </p:txBody>
      </p:sp>
      <p:grpSp>
        <p:nvGrpSpPr>
          <p:cNvPr id="30" name="Groupe 29"/>
          <p:cNvGrpSpPr/>
          <p:nvPr/>
        </p:nvGrpSpPr>
        <p:grpSpPr>
          <a:xfrm>
            <a:off x="3283090" y="1226697"/>
            <a:ext cx="4932484" cy="2881634"/>
            <a:chOff x="3271357" y="1813042"/>
            <a:chExt cx="4932484" cy="2881634"/>
          </a:xfrm>
          <a:solidFill>
            <a:schemeClr val="accent6">
              <a:lumMod val="20000"/>
              <a:lumOff val="80000"/>
            </a:schemeClr>
          </a:solidFill>
        </p:grpSpPr>
        <p:pic>
          <p:nvPicPr>
            <p:cNvPr id="17" name="Image 16"/>
            <p:cNvPicPr>
              <a:picLocks noChangeAspect="1"/>
            </p:cNvPicPr>
            <p:nvPr/>
          </p:nvPicPr>
          <p:blipFill rotWithShape="1">
            <a:blip r:embed="rId3"/>
            <a:srcRect l="3054" r="7303"/>
            <a:stretch/>
          </p:blipFill>
          <p:spPr>
            <a:xfrm>
              <a:off x="3271357" y="1813042"/>
              <a:ext cx="4932484" cy="2881634"/>
            </a:xfrm>
            <a:prstGeom prst="rect">
              <a:avLst/>
            </a:prstGeom>
            <a:grpFill/>
          </p:spPr>
        </p:pic>
        <p:sp>
          <p:nvSpPr>
            <p:cNvPr id="20" name="ZoneTexte 19"/>
            <p:cNvSpPr txBox="1"/>
            <p:nvPr/>
          </p:nvSpPr>
          <p:spPr>
            <a:xfrm>
              <a:off x="6630263" y="2172959"/>
              <a:ext cx="1278945" cy="369332"/>
            </a:xfrm>
            <a:prstGeom prst="rect">
              <a:avLst/>
            </a:prstGeom>
            <a:grpFill/>
          </p:spPr>
          <p:txBody>
            <a:bodyPr wrap="square" rtlCol="0">
              <a:spAutoFit/>
            </a:bodyPr>
            <a:lstStyle/>
            <a:p>
              <a:r>
                <a:rPr lang="fr-FR" dirty="0"/>
                <a:t>Prose-PA</a:t>
              </a:r>
            </a:p>
          </p:txBody>
        </p:sp>
      </p:grpSp>
      <p:grpSp>
        <p:nvGrpSpPr>
          <p:cNvPr id="5" name="Groupe 4"/>
          <p:cNvGrpSpPr/>
          <p:nvPr/>
        </p:nvGrpSpPr>
        <p:grpSpPr>
          <a:xfrm>
            <a:off x="8682914" y="1619546"/>
            <a:ext cx="3269190" cy="4143222"/>
            <a:chOff x="8682914" y="1619546"/>
            <a:chExt cx="3269190" cy="4143222"/>
          </a:xfrm>
        </p:grpSpPr>
        <p:grpSp>
          <p:nvGrpSpPr>
            <p:cNvPr id="31" name="Groupe 30"/>
            <p:cNvGrpSpPr/>
            <p:nvPr/>
          </p:nvGrpSpPr>
          <p:grpSpPr>
            <a:xfrm>
              <a:off x="8682914" y="1619546"/>
              <a:ext cx="3269190" cy="4143222"/>
              <a:chOff x="8340774" y="2580048"/>
              <a:chExt cx="3269190" cy="4143222"/>
            </a:xfrm>
          </p:grpSpPr>
          <p:pic>
            <p:nvPicPr>
              <p:cNvPr id="25" name="Image 24"/>
              <p:cNvPicPr>
                <a:picLocks noChangeAspect="1"/>
              </p:cNvPicPr>
              <p:nvPr/>
            </p:nvPicPr>
            <p:blipFill>
              <a:blip r:embed="rId4"/>
              <a:stretch>
                <a:fillRect/>
              </a:stretch>
            </p:blipFill>
            <p:spPr>
              <a:xfrm>
                <a:off x="8365602" y="2580048"/>
                <a:ext cx="3244362" cy="1845477"/>
              </a:xfrm>
              <a:prstGeom prst="rect">
                <a:avLst/>
              </a:prstGeom>
            </p:spPr>
          </p:pic>
          <p:pic>
            <p:nvPicPr>
              <p:cNvPr id="27" name="Image 26"/>
              <p:cNvPicPr>
                <a:picLocks noChangeAspect="1"/>
              </p:cNvPicPr>
              <p:nvPr/>
            </p:nvPicPr>
            <p:blipFill>
              <a:blip r:embed="rId5"/>
              <a:stretch>
                <a:fillRect/>
              </a:stretch>
            </p:blipFill>
            <p:spPr>
              <a:xfrm>
                <a:off x="8340774" y="4770775"/>
                <a:ext cx="3174184" cy="1952495"/>
              </a:xfrm>
              <a:prstGeom prst="rect">
                <a:avLst/>
              </a:prstGeom>
            </p:spPr>
          </p:pic>
          <p:sp>
            <p:nvSpPr>
              <p:cNvPr id="28" name="Rectangle 27"/>
              <p:cNvSpPr/>
              <p:nvPr/>
            </p:nvSpPr>
            <p:spPr>
              <a:xfrm>
                <a:off x="8614805" y="4476482"/>
                <a:ext cx="2900153" cy="369332"/>
              </a:xfrm>
              <a:prstGeom prst="rect">
                <a:avLst/>
              </a:prstGeom>
            </p:spPr>
            <p:txBody>
              <a:bodyPr wrap="none">
                <a:spAutoFit/>
              </a:bodyPr>
              <a:lstStyle/>
              <a:p>
                <a:pPr>
                  <a:lnSpc>
                    <a:spcPct val="100000"/>
                  </a:lnSpc>
                </a:pPr>
                <a:r>
                  <a:rPr lang="fr-FR" spc="-1" dirty="0">
                    <a:solidFill>
                      <a:srgbClr val="0070C0"/>
                    </a:solidFill>
                    <a:uFill>
                      <a:solidFill>
                        <a:srgbClr val="FFFFFF"/>
                      </a:solidFill>
                    </a:uFill>
                    <a:latin typeface="Arial"/>
                    <a:ea typeface="ＭＳ Ｐゴシック"/>
                  </a:rPr>
                  <a:t>Champs de vitesses (2D,t)</a:t>
                </a:r>
                <a:endParaRPr lang="fr-FR" sz="1100" spc="-1" dirty="0">
                  <a:solidFill>
                    <a:srgbClr val="0070C0"/>
                  </a:solidFill>
                  <a:uFill>
                    <a:solidFill>
                      <a:srgbClr val="FFFFFF"/>
                    </a:solidFill>
                  </a:uFill>
                  <a:latin typeface="Arial"/>
                </a:endParaRPr>
              </a:p>
            </p:txBody>
          </p:sp>
        </p:grpSp>
        <p:sp>
          <p:nvSpPr>
            <p:cNvPr id="26" name="ZoneTexte 25"/>
            <p:cNvSpPr txBox="1"/>
            <p:nvPr/>
          </p:nvSpPr>
          <p:spPr>
            <a:xfrm>
              <a:off x="8959524" y="1646539"/>
              <a:ext cx="2698175" cy="369332"/>
            </a:xfrm>
            <a:prstGeom prst="rect">
              <a:avLst/>
            </a:prstGeom>
            <a:noFill/>
          </p:spPr>
          <p:txBody>
            <a:bodyPr wrap="none" rtlCol="0">
              <a:spAutoFit/>
            </a:bodyPr>
            <a:lstStyle/>
            <a:p>
              <a:r>
                <a:rPr lang="fr-FR" dirty="0">
                  <a:solidFill>
                    <a:srgbClr val="0070C0"/>
                  </a:solidFill>
                </a:rPr>
                <a:t>Profil en long d’Oxygène</a:t>
              </a:r>
            </a:p>
          </p:txBody>
        </p:sp>
      </p:grpSp>
      <p:grpSp>
        <p:nvGrpSpPr>
          <p:cNvPr id="2" name="Groupe 1"/>
          <p:cNvGrpSpPr/>
          <p:nvPr/>
        </p:nvGrpSpPr>
        <p:grpSpPr>
          <a:xfrm>
            <a:off x="6069128" y="4460862"/>
            <a:ext cx="6130746" cy="2450297"/>
            <a:chOff x="6049232" y="4437112"/>
            <a:chExt cx="6130746" cy="2450297"/>
          </a:xfrm>
        </p:grpSpPr>
        <p:grpSp>
          <p:nvGrpSpPr>
            <p:cNvPr id="32" name="Groupe 31"/>
            <p:cNvGrpSpPr/>
            <p:nvPr/>
          </p:nvGrpSpPr>
          <p:grpSpPr>
            <a:xfrm>
              <a:off x="6049232" y="4437112"/>
              <a:ext cx="4223231" cy="2450297"/>
              <a:chOff x="7983064" y="1473053"/>
              <a:chExt cx="3969040" cy="2450297"/>
            </a:xfrm>
          </p:grpSpPr>
          <p:grpSp>
            <p:nvGrpSpPr>
              <p:cNvPr id="21" name="Groupe 20"/>
              <p:cNvGrpSpPr/>
              <p:nvPr/>
            </p:nvGrpSpPr>
            <p:grpSpPr>
              <a:xfrm>
                <a:off x="8165003" y="1473053"/>
                <a:ext cx="3787101" cy="2450297"/>
                <a:chOff x="167072" y="1683295"/>
                <a:chExt cx="3787101" cy="2450297"/>
              </a:xfrm>
            </p:grpSpPr>
            <p:grpSp>
              <p:nvGrpSpPr>
                <p:cNvPr id="8" name="Groupe 7"/>
                <p:cNvGrpSpPr/>
                <p:nvPr/>
              </p:nvGrpSpPr>
              <p:grpSpPr>
                <a:xfrm>
                  <a:off x="167072" y="1683295"/>
                  <a:ext cx="3672000" cy="2450297"/>
                  <a:chOff x="175070" y="673021"/>
                  <a:chExt cx="3322490" cy="2914137"/>
                </a:xfrm>
              </p:grpSpPr>
              <p:pic>
                <p:nvPicPr>
                  <p:cNvPr id="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25427"/>
                  <a:stretch/>
                </p:blipFill>
                <p:spPr bwMode="auto">
                  <a:xfrm>
                    <a:off x="175070" y="673021"/>
                    <a:ext cx="3322490" cy="447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ZoneTexte 9"/>
                  <p:cNvSpPr txBox="1"/>
                  <p:nvPr/>
                </p:nvSpPr>
                <p:spPr>
                  <a:xfrm>
                    <a:off x="198298" y="755015"/>
                    <a:ext cx="3180265" cy="369332"/>
                  </a:xfrm>
                  <a:prstGeom prst="rect">
                    <a:avLst/>
                  </a:prstGeom>
                  <a:noFill/>
                </p:spPr>
                <p:txBody>
                  <a:bodyPr wrap="square" rtlCol="0">
                    <a:spAutoFit/>
                  </a:bodyPr>
                  <a:lstStyle/>
                  <a:p>
                    <a:pPr algn="ctr"/>
                    <a:r>
                      <a:rPr lang="fr-FR" dirty="0">
                        <a:solidFill>
                          <a:schemeClr val="bg1"/>
                        </a:solidFill>
                      </a:rPr>
                      <a:t>Conditions hydro-climatiques</a:t>
                    </a:r>
                  </a:p>
                </p:txBody>
              </p:sp>
              <p:sp>
                <p:nvSpPr>
                  <p:cNvPr id="11" name="Rectangle à coins arrondis 10"/>
                  <p:cNvSpPr/>
                  <p:nvPr/>
                </p:nvSpPr>
                <p:spPr>
                  <a:xfrm>
                    <a:off x="251520" y="764704"/>
                    <a:ext cx="3168352" cy="273630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389799" y="1171304"/>
                    <a:ext cx="3024336" cy="2415854"/>
                  </a:xfrm>
                  <a:prstGeom prst="rect">
                    <a:avLst/>
                  </a:prstGeom>
                  <a:noFill/>
                </p:spPr>
                <p:txBody>
                  <a:bodyPr wrap="square" rtlCol="0">
                    <a:spAutoFit/>
                  </a:bodyPr>
                  <a:lstStyle/>
                  <a:p>
                    <a:pPr marL="285750" indent="-285750">
                      <a:buFontTx/>
                      <a:buChar char="-"/>
                    </a:pPr>
                    <a:r>
                      <a:rPr lang="fr-FR" dirty="0"/>
                      <a:t>Conditions hydrauliques</a:t>
                    </a:r>
                  </a:p>
                  <a:p>
                    <a:pPr marL="285750" indent="-285750">
                      <a:buFontTx/>
                      <a:buChar char="-"/>
                    </a:pPr>
                    <a:r>
                      <a:rPr lang="fr-FR" dirty="0"/>
                      <a:t>Oxygène</a:t>
                    </a:r>
                  </a:p>
                  <a:p>
                    <a:pPr marL="285750" indent="-285750">
                      <a:buFontTx/>
                      <a:buChar char="-"/>
                    </a:pPr>
                    <a:r>
                      <a:rPr lang="fr-FR" dirty="0"/>
                      <a:t>Température</a:t>
                    </a:r>
                  </a:p>
                  <a:p>
                    <a:pPr marL="285750" indent="-285750">
                      <a:buFont typeface="Wingdings"/>
                      <a:buChar char="è"/>
                    </a:pPr>
                    <a:r>
                      <a:rPr lang="fr-FR" dirty="0">
                        <a:solidFill>
                          <a:srgbClr val="C00000"/>
                        </a:solidFill>
                        <a:sym typeface="Wingdings" panose="05000000000000000000" pitchFamily="2" charset="2"/>
                      </a:rPr>
                      <a:t>Retard migration</a:t>
                    </a:r>
                  </a:p>
                  <a:p>
                    <a:pPr marL="285750" indent="-285750">
                      <a:buFont typeface="Wingdings"/>
                      <a:buChar char="è"/>
                    </a:pPr>
                    <a:r>
                      <a:rPr lang="fr-FR" dirty="0">
                        <a:solidFill>
                          <a:srgbClr val="C00000"/>
                        </a:solidFill>
                        <a:sym typeface="Wingdings" panose="05000000000000000000" pitchFamily="2" charset="2"/>
                      </a:rPr>
                      <a:t>Maladies/mortalité</a:t>
                    </a:r>
                  </a:p>
                  <a:p>
                    <a:pPr marL="285750" indent="-285750">
                      <a:buFont typeface="Wingdings"/>
                      <a:buChar char="è"/>
                    </a:pPr>
                    <a:r>
                      <a:rPr lang="fr-FR" dirty="0">
                        <a:solidFill>
                          <a:srgbClr val="C00000"/>
                        </a:solidFill>
                        <a:sym typeface="Wingdings" panose="05000000000000000000" pitchFamily="2" charset="2"/>
                      </a:rPr>
                      <a:t>Coût énergétique</a:t>
                    </a:r>
                    <a:endParaRPr lang="fr-FR" dirty="0">
                      <a:solidFill>
                        <a:srgbClr val="C00000"/>
                      </a:solidFill>
                    </a:endParaRPr>
                  </a:p>
                  <a:p>
                    <a:endParaRPr lang="fr-FR" dirty="0"/>
                  </a:p>
                </p:txBody>
              </p:sp>
            </p:grpSp>
            <p:sp>
              <p:nvSpPr>
                <p:cNvPr id="13" name="Rectangle 12"/>
                <p:cNvSpPr/>
                <p:nvPr/>
              </p:nvSpPr>
              <p:spPr>
                <a:xfrm>
                  <a:off x="2713486" y="2443926"/>
                  <a:ext cx="1234754" cy="72008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dirty="0"/>
                    <a:t>Seuils de Tolérances</a:t>
                  </a:r>
                </a:p>
              </p:txBody>
            </p:sp>
            <p:sp>
              <p:nvSpPr>
                <p:cNvPr id="14" name="Rectangle 13"/>
                <p:cNvSpPr/>
                <p:nvPr/>
              </p:nvSpPr>
              <p:spPr>
                <a:xfrm>
                  <a:off x="2707554" y="3213822"/>
                  <a:ext cx="1246619" cy="72008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dirty="0"/>
                    <a:t>Capacités de nage</a:t>
                  </a:r>
                </a:p>
              </p:txBody>
            </p:sp>
          </p:grpSp>
          <p:sp>
            <p:nvSpPr>
              <p:cNvPr id="29" name="Flèche vers le haut 28"/>
              <p:cNvSpPr/>
              <p:nvPr/>
            </p:nvSpPr>
            <p:spPr>
              <a:xfrm rot="16200000">
                <a:off x="8058497" y="3409473"/>
                <a:ext cx="364861" cy="515727"/>
              </a:xfrm>
              <a:prstGeom prst="upArrow">
                <a:avLst/>
              </a:prstGeom>
              <a:solidFill>
                <a:srgbClr val="FFC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5" name="Picture 5" descr="Alosa_alosa"/>
            <p:cNvPicPr>
              <a:picLocks noChangeAspect="1" noChangeArrowheads="1"/>
            </p:cNvPicPr>
            <p:nvPr/>
          </p:nvPicPr>
          <p:blipFill>
            <a:blip r:embed="rId7">
              <a:extLst>
                <a:ext uri="{28A0092B-C50C-407E-A947-70E740481C1C}">
                  <a14:useLocalDpi xmlns:a14="http://schemas.microsoft.com/office/drawing/2010/main" val="0"/>
                </a:ext>
              </a:extLst>
            </a:blip>
            <a:srcRect t="19444" b="22223"/>
            <a:stretch>
              <a:fillRect/>
            </a:stretch>
          </p:blipFill>
          <p:spPr bwMode="auto">
            <a:xfrm>
              <a:off x="10399377" y="5871746"/>
              <a:ext cx="1439862"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08611" y="6419549"/>
              <a:ext cx="1871367"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Flèche droite 3"/>
          <p:cNvSpPr/>
          <p:nvPr/>
        </p:nvSpPr>
        <p:spPr>
          <a:xfrm>
            <a:off x="7896200" y="2126556"/>
            <a:ext cx="648072" cy="280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6" name="Groupe 15"/>
          <p:cNvGrpSpPr/>
          <p:nvPr/>
        </p:nvGrpSpPr>
        <p:grpSpPr>
          <a:xfrm>
            <a:off x="50484" y="1116953"/>
            <a:ext cx="3404343" cy="3021910"/>
            <a:chOff x="50484" y="1116953"/>
            <a:chExt cx="3404343" cy="3021910"/>
          </a:xfrm>
        </p:grpSpPr>
        <p:sp>
          <p:nvSpPr>
            <p:cNvPr id="22" name="Flèche droite 21"/>
            <p:cNvSpPr/>
            <p:nvPr/>
          </p:nvSpPr>
          <p:spPr>
            <a:xfrm>
              <a:off x="2926246" y="3484824"/>
              <a:ext cx="51924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lèche droite 22"/>
            <p:cNvSpPr/>
            <p:nvPr/>
          </p:nvSpPr>
          <p:spPr>
            <a:xfrm>
              <a:off x="2935579" y="3713514"/>
              <a:ext cx="519248" cy="45719"/>
            </a:xfrm>
            <a:prstGeom prst="rightArrow">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5" name="Groupe 14"/>
            <p:cNvGrpSpPr/>
            <p:nvPr/>
          </p:nvGrpSpPr>
          <p:grpSpPr>
            <a:xfrm>
              <a:off x="50484" y="1116953"/>
              <a:ext cx="2913861" cy="3021910"/>
              <a:chOff x="99391" y="1254157"/>
              <a:chExt cx="2913861" cy="3021910"/>
            </a:xfrm>
          </p:grpSpPr>
          <p:pic>
            <p:nvPicPr>
              <p:cNvPr id="19" name="Image 18">
                <a:extLst>
                  <a:ext uri="{FF2B5EF4-FFF2-40B4-BE49-F238E27FC236}">
                    <a16:creationId xmlns:a16="http://schemas.microsoft.com/office/drawing/2014/main" id="{C4DD7A14-881B-42CA-9316-01D13025B74C}"/>
                  </a:ext>
                </a:extLst>
              </p:cNvPr>
              <p:cNvPicPr>
                <a:picLocks noChangeAspect="1"/>
              </p:cNvPicPr>
              <p:nvPr/>
            </p:nvPicPr>
            <p:blipFill rotWithShape="1">
              <a:blip r:embed="rId9"/>
              <a:srcRect l="1" r="47626"/>
              <a:stretch/>
            </p:blipFill>
            <p:spPr>
              <a:xfrm>
                <a:off x="275184" y="1254157"/>
                <a:ext cx="2738068" cy="3021910"/>
              </a:xfrm>
              <a:prstGeom prst="rect">
                <a:avLst/>
              </a:prstGeom>
            </p:spPr>
          </p:pic>
          <p:sp>
            <p:nvSpPr>
              <p:cNvPr id="6" name="ZoneTexte 5"/>
              <p:cNvSpPr txBox="1"/>
              <p:nvPr/>
            </p:nvSpPr>
            <p:spPr>
              <a:xfrm>
                <a:off x="99391" y="1254157"/>
                <a:ext cx="1292088" cy="646331"/>
              </a:xfrm>
              <a:prstGeom prst="rect">
                <a:avLst/>
              </a:prstGeom>
              <a:solidFill>
                <a:schemeClr val="accent4">
                  <a:lumMod val="20000"/>
                  <a:lumOff val="80000"/>
                </a:schemeClr>
              </a:solidFill>
            </p:spPr>
            <p:txBody>
              <a:bodyPr wrap="square" rtlCol="0">
                <a:spAutoFit/>
              </a:bodyPr>
              <a:lstStyle/>
              <a:p>
                <a:pPr algn="ctr"/>
                <a:r>
                  <a:rPr lang="fr-FR" dirty="0"/>
                  <a:t>Modèles climatiques</a:t>
                </a:r>
              </a:p>
            </p:txBody>
          </p:sp>
        </p:grpSp>
      </p:grpSp>
      <p:grpSp>
        <p:nvGrpSpPr>
          <p:cNvPr id="18" name="Groupe 17"/>
          <p:cNvGrpSpPr/>
          <p:nvPr/>
        </p:nvGrpSpPr>
        <p:grpSpPr>
          <a:xfrm>
            <a:off x="1063965" y="4210303"/>
            <a:ext cx="5966806" cy="2641562"/>
            <a:chOff x="1063965" y="4210303"/>
            <a:chExt cx="5966806" cy="2641562"/>
          </a:xfrm>
        </p:grpSpPr>
        <p:sp>
          <p:nvSpPr>
            <p:cNvPr id="33" name="ZoneTexte 32"/>
            <p:cNvSpPr txBox="1"/>
            <p:nvPr/>
          </p:nvSpPr>
          <p:spPr>
            <a:xfrm rot="16200000">
              <a:off x="462839" y="5534447"/>
              <a:ext cx="1510029" cy="307777"/>
            </a:xfrm>
            <a:prstGeom prst="rect">
              <a:avLst/>
            </a:prstGeom>
            <a:noFill/>
          </p:spPr>
          <p:txBody>
            <a:bodyPr wrap="none" rtlCol="0">
              <a:spAutoFit/>
            </a:bodyPr>
            <a:lstStyle/>
            <a:p>
              <a:r>
                <a:rPr lang="fr-FR" sz="1400" dirty="0">
                  <a:solidFill>
                    <a:srgbClr val="C00000"/>
                  </a:solidFill>
                </a:rPr>
                <a:t>Accessibilité (</a:t>
              </a:r>
              <a:r>
                <a:rPr lang="fr-FR" sz="1400" dirty="0" err="1">
                  <a:solidFill>
                    <a:srgbClr val="C00000"/>
                  </a:solidFill>
                </a:rPr>
                <a:t>kmf</a:t>
              </a:r>
              <a:r>
                <a:rPr lang="fr-FR" sz="1400" dirty="0">
                  <a:solidFill>
                    <a:srgbClr val="C00000"/>
                  </a:solidFill>
                </a:rPr>
                <a:t>)</a:t>
              </a:r>
            </a:p>
          </p:txBody>
        </p:sp>
        <p:pic>
          <p:nvPicPr>
            <p:cNvPr id="36" name="Image 35"/>
            <p:cNvPicPr>
              <a:picLocks noChangeAspect="1"/>
            </p:cNvPicPr>
            <p:nvPr/>
          </p:nvPicPr>
          <p:blipFill>
            <a:blip r:embed="rId10"/>
            <a:stretch>
              <a:fillRect/>
            </a:stretch>
          </p:blipFill>
          <p:spPr>
            <a:xfrm>
              <a:off x="1342572" y="4210303"/>
              <a:ext cx="4029847" cy="2591259"/>
            </a:xfrm>
            <a:prstGeom prst="rect">
              <a:avLst/>
            </a:prstGeom>
          </p:spPr>
        </p:pic>
        <p:sp>
          <p:nvSpPr>
            <p:cNvPr id="3" name="ZoneTexte 2"/>
            <p:cNvSpPr txBox="1"/>
            <p:nvPr/>
          </p:nvSpPr>
          <p:spPr>
            <a:xfrm>
              <a:off x="2196967" y="5904134"/>
              <a:ext cx="1996472" cy="369332"/>
            </a:xfrm>
            <a:prstGeom prst="rect">
              <a:avLst/>
            </a:prstGeom>
            <a:noFill/>
          </p:spPr>
          <p:txBody>
            <a:bodyPr wrap="square" rtlCol="0">
              <a:spAutoFit/>
            </a:bodyPr>
            <a:lstStyle/>
            <a:p>
              <a:r>
                <a:rPr lang="fr-FR" dirty="0"/>
                <a:t>Estuaire</a:t>
              </a:r>
            </a:p>
          </p:txBody>
        </p:sp>
        <p:sp>
          <p:nvSpPr>
            <p:cNvPr id="38" name="ZoneTexte 37"/>
            <p:cNvSpPr txBox="1"/>
            <p:nvPr/>
          </p:nvSpPr>
          <p:spPr>
            <a:xfrm>
              <a:off x="5034299" y="6266676"/>
              <a:ext cx="1996472" cy="369332"/>
            </a:xfrm>
            <a:prstGeom prst="rect">
              <a:avLst/>
            </a:prstGeom>
            <a:noFill/>
          </p:spPr>
          <p:txBody>
            <a:bodyPr wrap="square" rtlCol="0">
              <a:spAutoFit/>
            </a:bodyPr>
            <a:lstStyle/>
            <a:p>
              <a:r>
                <a:rPr lang="fr-FR" dirty="0"/>
                <a:t>Paris</a:t>
              </a:r>
            </a:p>
          </p:txBody>
        </p:sp>
        <p:sp>
          <p:nvSpPr>
            <p:cNvPr id="39" name="ZoneTexte 38"/>
            <p:cNvSpPr txBox="1"/>
            <p:nvPr/>
          </p:nvSpPr>
          <p:spPr>
            <a:xfrm>
              <a:off x="5259069" y="6544088"/>
              <a:ext cx="490263" cy="307777"/>
            </a:xfrm>
            <a:prstGeom prst="rect">
              <a:avLst/>
            </a:prstGeom>
            <a:noFill/>
          </p:spPr>
          <p:txBody>
            <a:bodyPr wrap="square" rtlCol="0">
              <a:spAutoFit/>
            </a:bodyPr>
            <a:lstStyle/>
            <a:p>
              <a:r>
                <a:rPr lang="fr-FR" sz="1400" dirty="0"/>
                <a:t> km</a:t>
              </a:r>
            </a:p>
          </p:txBody>
        </p:sp>
      </p:grpSp>
      <p:sp>
        <p:nvSpPr>
          <p:cNvPr id="24" name="ZoneTexte 23"/>
          <p:cNvSpPr txBox="1"/>
          <p:nvPr/>
        </p:nvSpPr>
        <p:spPr>
          <a:xfrm rot="20203107">
            <a:off x="3348711" y="5363070"/>
            <a:ext cx="1285875" cy="369332"/>
          </a:xfrm>
          <a:prstGeom prst="rect">
            <a:avLst/>
          </a:prstGeom>
          <a:noFill/>
        </p:spPr>
        <p:txBody>
          <a:bodyPr wrap="square" rtlCol="0">
            <a:spAutoFit/>
          </a:bodyPr>
          <a:lstStyle/>
          <a:p>
            <a:r>
              <a:rPr lang="fr-FR" i="1" dirty="0">
                <a:solidFill>
                  <a:srgbClr val="C00000"/>
                </a:solidFill>
              </a:rPr>
              <a:t>Exemple</a:t>
            </a:r>
          </a:p>
        </p:txBody>
      </p:sp>
    </p:spTree>
    <p:extLst>
      <p:ext uri="{BB962C8B-B14F-4D97-AF65-F5344CB8AC3E}">
        <p14:creationId xmlns:p14="http://schemas.microsoft.com/office/powerpoint/2010/main" val="289281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3697" y="5497727"/>
            <a:ext cx="11562998" cy="1477006"/>
          </a:xfrm>
        </p:spPr>
        <p:txBody>
          <a:bodyPr>
            <a:normAutofit/>
          </a:bodyPr>
          <a:lstStyle/>
          <a:p>
            <a:pPr marL="0" indent="0">
              <a:buNone/>
            </a:pPr>
            <a:r>
              <a:rPr lang="fr-FR" sz="2400" dirty="0">
                <a:latin typeface="Ebrima" panose="02000000000000000000" pitchFamily="2" charset="0"/>
                <a:ea typeface="Ebrima" panose="02000000000000000000" pitchFamily="2" charset="0"/>
                <a:cs typeface="Ebrima" panose="02000000000000000000" pitchFamily="2" charset="0"/>
              </a:rPr>
              <a:t>Interroger les pratiques et représentations des usagers et visiteurs de l’île Nancy à propos de la passe à poissons du barrage d’Andrésy</a:t>
            </a:r>
          </a:p>
          <a:p>
            <a:pPr marL="0" indent="0">
              <a:buNone/>
            </a:pPr>
            <a:r>
              <a:rPr lang="fr-FR" sz="2000" i="1" dirty="0">
                <a:latin typeface="Ebrima" panose="02000000000000000000" pitchFamily="2" charset="0"/>
                <a:ea typeface="Ebrima" panose="02000000000000000000" pitchFamily="2" charset="0"/>
                <a:cs typeface="Ebrima" panose="02000000000000000000" pitchFamily="2" charset="0"/>
              </a:rPr>
              <a:t>Stage de </a:t>
            </a:r>
            <a:r>
              <a:rPr lang="fr-FR" sz="2000" i="1" dirty="0" err="1">
                <a:latin typeface="Ebrima" panose="02000000000000000000" pitchFamily="2" charset="0"/>
                <a:ea typeface="Ebrima" panose="02000000000000000000" pitchFamily="2" charset="0"/>
                <a:cs typeface="Ebrima" panose="02000000000000000000" pitchFamily="2" charset="0"/>
              </a:rPr>
              <a:t>Yelena</a:t>
            </a:r>
            <a:r>
              <a:rPr lang="fr-FR" sz="2000" i="1" dirty="0">
                <a:latin typeface="Ebrima" panose="02000000000000000000" pitchFamily="2" charset="0"/>
                <a:ea typeface="Ebrima" panose="02000000000000000000" pitchFamily="2" charset="0"/>
                <a:cs typeface="Ebrima" panose="02000000000000000000" pitchFamily="2" charset="0"/>
              </a:rPr>
              <a:t> BARRIER (juin-juillet 2019)</a:t>
            </a:r>
          </a:p>
        </p:txBody>
      </p:sp>
      <p:pic>
        <p:nvPicPr>
          <p:cNvPr id="5" name="Image 4"/>
          <p:cNvPicPr>
            <a:picLocks noChangeAspect="1"/>
          </p:cNvPicPr>
          <p:nvPr/>
        </p:nvPicPr>
        <p:blipFill>
          <a:blip r:embed="rId2"/>
          <a:stretch>
            <a:fillRect/>
          </a:stretch>
        </p:blipFill>
        <p:spPr>
          <a:xfrm>
            <a:off x="223737" y="2174835"/>
            <a:ext cx="11682918" cy="3230301"/>
          </a:xfrm>
          <a:prstGeom prst="rect">
            <a:avLst/>
          </a:prstGeom>
        </p:spPr>
      </p:pic>
      <p:sp>
        <p:nvSpPr>
          <p:cNvPr id="6" name="Titre 3">
            <a:extLst>
              <a:ext uri="{FF2B5EF4-FFF2-40B4-BE49-F238E27FC236}">
                <a16:creationId xmlns:a16="http://schemas.microsoft.com/office/drawing/2014/main" id="{B04BF84E-87D9-44F4-AA24-825D16CC57AD}"/>
              </a:ext>
            </a:extLst>
          </p:cNvPr>
          <p:cNvSpPr>
            <a:spLocks noGrp="1"/>
          </p:cNvSpPr>
          <p:nvPr/>
        </p:nvSpPr>
        <p:spPr>
          <a:xfrm>
            <a:off x="327445" y="0"/>
            <a:ext cx="11712208" cy="888251"/>
          </a:xfrm>
          <a:prstGeom prst="rect">
            <a:avLst/>
          </a:prstGeom>
        </p:spPr>
        <p:txBody>
          <a:bodyPr vert="horz" lIns="0" tIns="46800" rIns="91440" bIns="45720" rtlCol="0" anchor="ctr" anchorCtr="0">
            <a:normAutofit/>
          </a:bodyPr>
          <a:lstStyle>
            <a:lvl1pPr marL="457200" indent="-457200" algn="l" defTabSz="914400" rtl="0" eaLnBrk="1" latinLnBrk="0" hangingPunct="1">
              <a:lnSpc>
                <a:spcPct val="90000"/>
              </a:lnSpc>
              <a:spcBef>
                <a:spcPct val="0"/>
              </a:spcBef>
              <a:buSzPct val="125000"/>
              <a:buFontTx/>
              <a:buBlip>
                <a:blip r:embed="rId3"/>
              </a:buBlip>
              <a:defRPr sz="3000" b="1" kern="1200">
                <a:solidFill>
                  <a:srgbClr val="00A3A6"/>
                </a:solidFill>
                <a:latin typeface="+mj-lt"/>
                <a:ea typeface="+mj-ea"/>
                <a:cs typeface="+mj-cs"/>
              </a:defRPr>
            </a:lvl1pPr>
          </a:lstStyle>
          <a:p>
            <a:r>
              <a:rPr lang="fr-FR" dirty="0"/>
              <a:t>Compréhension et appréhension de la continuité écologique</a:t>
            </a:r>
          </a:p>
        </p:txBody>
      </p:sp>
      <p:sp>
        <p:nvSpPr>
          <p:cNvPr id="7" name="Rectangle 6"/>
          <p:cNvSpPr/>
          <p:nvPr/>
        </p:nvSpPr>
        <p:spPr>
          <a:xfrm>
            <a:off x="324729" y="1005303"/>
            <a:ext cx="11714924" cy="830997"/>
          </a:xfrm>
          <a:prstGeom prst="rect">
            <a:avLst/>
          </a:prstGeom>
        </p:spPr>
        <p:txBody>
          <a:bodyPr wrap="square">
            <a:spAutoFit/>
          </a:bodyPr>
          <a:lstStyle/>
          <a:p>
            <a:pPr marL="285750" indent="-285750">
              <a:buFont typeface="Wingdings" panose="05000000000000000000" pitchFamily="2" charset="2"/>
              <a:buChar char="§"/>
            </a:pPr>
            <a:r>
              <a:rPr lang="fr-FR" sz="2400" dirty="0">
                <a:solidFill>
                  <a:srgbClr val="00A3A6"/>
                </a:solidFill>
                <a:latin typeface="Ebrima" panose="02000000000000000000" pitchFamily="2" charset="0"/>
                <a:ea typeface="Ebrima" panose="02000000000000000000" pitchFamily="2" charset="0"/>
                <a:cs typeface="Ebrima" panose="02000000000000000000" pitchFamily="2" charset="0"/>
              </a:rPr>
              <a:t>Qu’est ce que le grand public, les élus comprennent de la continuité écologique ?</a:t>
            </a:r>
          </a:p>
          <a:p>
            <a:pPr marL="285750" indent="-285750">
              <a:buFont typeface="Wingdings" panose="05000000000000000000" pitchFamily="2" charset="2"/>
              <a:buChar char="§"/>
            </a:pPr>
            <a:r>
              <a:rPr lang="fr-FR" altLang="fr-FR" sz="2400" dirty="0">
                <a:solidFill>
                  <a:srgbClr val="00A3A6"/>
                </a:solidFill>
                <a:latin typeface="Ebrima" panose="02000000000000000000" pitchFamily="2" charset="0"/>
                <a:ea typeface="Ebrima" panose="02000000000000000000" pitchFamily="2" charset="0"/>
                <a:cs typeface="Ebrima" panose="02000000000000000000" pitchFamily="2" charset="0"/>
              </a:rPr>
              <a:t>Quels sont les questionnements identifiés auprès des différents acteurs ?</a:t>
            </a:r>
            <a:endParaRPr lang="fr-FR" sz="2400" dirty="0">
              <a:solidFill>
                <a:srgbClr val="00A3A6"/>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4021033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480533" y="147960"/>
            <a:ext cx="11262910" cy="6710040"/>
          </a:xfrm>
          <a:prstGeom prst="rect">
            <a:avLst/>
          </a:prstGeom>
        </p:spPr>
      </p:pic>
    </p:spTree>
    <p:extLst>
      <p:ext uri="{BB962C8B-B14F-4D97-AF65-F5344CB8AC3E}">
        <p14:creationId xmlns:p14="http://schemas.microsoft.com/office/powerpoint/2010/main" val="1941607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4062019" y="1311849"/>
            <a:ext cx="3346285" cy="4633154"/>
            <a:chOff x="10568499" y="716064"/>
            <a:chExt cx="4461713" cy="6177538"/>
          </a:xfrm>
        </p:grpSpPr>
        <p:pic>
          <p:nvPicPr>
            <p:cNvPr id="5" name="Image 4"/>
            <p:cNvPicPr>
              <a:picLocks noChangeAspect="1"/>
            </p:cNvPicPr>
            <p:nvPr/>
          </p:nvPicPr>
          <p:blipFill>
            <a:blip r:embed="rId2"/>
            <a:stretch>
              <a:fillRect/>
            </a:stretch>
          </p:blipFill>
          <p:spPr>
            <a:xfrm>
              <a:off x="10568499" y="716064"/>
              <a:ext cx="4461713" cy="6177538"/>
            </a:xfrm>
            <a:prstGeom prst="rect">
              <a:avLst/>
            </a:prstGeom>
          </p:spPr>
        </p:pic>
        <p:sp>
          <p:nvSpPr>
            <p:cNvPr id="12" name="Ellipse 11"/>
            <p:cNvSpPr/>
            <p:nvPr/>
          </p:nvSpPr>
          <p:spPr>
            <a:xfrm rot="3315773">
              <a:off x="11579621" y="2151303"/>
              <a:ext cx="1997525" cy="651031"/>
            </a:xfrm>
            <a:prstGeom prst="ellipse">
              <a:avLst/>
            </a:prstGeom>
            <a:solidFill>
              <a:srgbClr val="00B0F0">
                <a:alpha val="57000"/>
              </a:srgbClr>
            </a:solidFill>
            <a:ln w="19050">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3" name="Ellipse 12"/>
            <p:cNvSpPr/>
            <p:nvPr/>
          </p:nvSpPr>
          <p:spPr>
            <a:xfrm rot="20198262">
              <a:off x="10982016" y="5631921"/>
              <a:ext cx="2031456" cy="513033"/>
            </a:xfrm>
            <a:prstGeom prst="ellipse">
              <a:avLst/>
            </a:prstGeom>
            <a:solidFill>
              <a:srgbClr val="92D050">
                <a:alpha val="51000"/>
              </a:srgbClr>
            </a:solidFill>
            <a:ln>
              <a:solidFill>
                <a:srgbClr val="92D050"/>
              </a:solid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4" name="Ellipse 13"/>
            <p:cNvSpPr/>
            <p:nvPr/>
          </p:nvSpPr>
          <p:spPr>
            <a:xfrm>
              <a:off x="12583012" y="3369352"/>
              <a:ext cx="843977" cy="2076502"/>
            </a:xfrm>
            <a:prstGeom prst="ellipse">
              <a:avLst/>
            </a:prstGeom>
            <a:solidFill>
              <a:srgbClr val="FFFF00">
                <a:alpha val="6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cxnSp>
        <p:nvCxnSpPr>
          <p:cNvPr id="32" name="Connecteur droit 31"/>
          <p:cNvCxnSpPr/>
          <p:nvPr/>
        </p:nvCxnSpPr>
        <p:spPr>
          <a:xfrm flipH="1" flipV="1">
            <a:off x="2782572" y="1407318"/>
            <a:ext cx="14288" cy="4342204"/>
          </a:xfrm>
          <a:prstGeom prst="line">
            <a:avLst/>
          </a:prstGeom>
          <a:ln w="57150">
            <a:solidFill>
              <a:srgbClr val="0070C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 name="Image 5"/>
          <p:cNvPicPr>
            <a:picLocks noChangeAspect="1"/>
          </p:cNvPicPr>
          <p:nvPr/>
        </p:nvPicPr>
        <p:blipFill>
          <a:blip r:embed="rId3"/>
          <a:stretch>
            <a:fillRect/>
          </a:stretch>
        </p:blipFill>
        <p:spPr>
          <a:xfrm>
            <a:off x="2375567" y="1841445"/>
            <a:ext cx="842585" cy="752327"/>
          </a:xfrm>
          <a:prstGeom prst="rect">
            <a:avLst/>
          </a:prstGeom>
        </p:spPr>
      </p:pic>
      <p:pic>
        <p:nvPicPr>
          <p:cNvPr id="7" name="Image 6"/>
          <p:cNvPicPr>
            <a:picLocks noChangeAspect="1"/>
          </p:cNvPicPr>
          <p:nvPr/>
        </p:nvPicPr>
        <p:blipFill>
          <a:blip r:embed="rId4"/>
          <a:stretch>
            <a:fillRect/>
          </a:stretch>
        </p:blipFill>
        <p:spPr>
          <a:xfrm>
            <a:off x="2177986" y="3300544"/>
            <a:ext cx="1174841" cy="803738"/>
          </a:xfrm>
          <a:prstGeom prst="rect">
            <a:avLst/>
          </a:prstGeom>
        </p:spPr>
      </p:pic>
      <p:pic>
        <p:nvPicPr>
          <p:cNvPr id="8" name="Image 7"/>
          <p:cNvPicPr>
            <a:picLocks noChangeAspect="1"/>
          </p:cNvPicPr>
          <p:nvPr/>
        </p:nvPicPr>
        <p:blipFill>
          <a:blip r:embed="rId5"/>
          <a:stretch>
            <a:fillRect/>
          </a:stretch>
        </p:blipFill>
        <p:spPr>
          <a:xfrm>
            <a:off x="2073381" y="4818798"/>
            <a:ext cx="1446957" cy="467217"/>
          </a:xfrm>
          <a:prstGeom prst="rect">
            <a:avLst/>
          </a:prstGeom>
        </p:spPr>
      </p:pic>
      <p:cxnSp>
        <p:nvCxnSpPr>
          <p:cNvPr id="16" name="Connecteur en arc 15"/>
          <p:cNvCxnSpPr>
            <a:endCxn id="6" idx="3"/>
          </p:cNvCxnSpPr>
          <p:nvPr/>
        </p:nvCxnSpPr>
        <p:spPr>
          <a:xfrm rot="10800000">
            <a:off x="3218152" y="2217609"/>
            <a:ext cx="1983377" cy="313100"/>
          </a:xfrm>
          <a:prstGeom prst="curvedConnector3">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en arc 18"/>
          <p:cNvCxnSpPr>
            <a:endCxn id="7" idx="3"/>
          </p:cNvCxnSpPr>
          <p:nvPr/>
        </p:nvCxnSpPr>
        <p:spPr>
          <a:xfrm rot="10800000">
            <a:off x="3352825" y="3702415"/>
            <a:ext cx="2216606" cy="508237"/>
          </a:xfrm>
          <a:prstGeom prst="curvedConnector3">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en arc 21"/>
          <p:cNvCxnSpPr/>
          <p:nvPr/>
        </p:nvCxnSpPr>
        <p:spPr>
          <a:xfrm rot="10800000">
            <a:off x="3511455" y="5139712"/>
            <a:ext cx="956690" cy="189651"/>
          </a:xfrm>
          <a:prstGeom prst="curvedConnector3">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99028" y="4831993"/>
            <a:ext cx="1156203" cy="600164"/>
          </a:xfrm>
          <a:prstGeom prst="rect">
            <a:avLst/>
          </a:prstGeom>
        </p:spPr>
        <p:txBody>
          <a:bodyPr wrap="square">
            <a:spAutoFit/>
          </a:bodyPr>
          <a:lstStyle/>
          <a:p>
            <a:r>
              <a:rPr lang="fr-FR" sz="1100" i="1" dirty="0"/>
              <a:t>Syndicat de la Risle (SMIACEBR)</a:t>
            </a:r>
          </a:p>
          <a:p>
            <a:r>
              <a:rPr lang="fr-FR" sz="1100" b="1" dirty="0"/>
              <a:t>(11 communes)</a:t>
            </a:r>
            <a:endParaRPr lang="fr-FR" sz="1100" dirty="0"/>
          </a:p>
        </p:txBody>
      </p:sp>
      <p:sp>
        <p:nvSpPr>
          <p:cNvPr id="10" name="Rectangle 9"/>
          <p:cNvSpPr/>
          <p:nvPr/>
        </p:nvSpPr>
        <p:spPr>
          <a:xfrm>
            <a:off x="490810" y="3500745"/>
            <a:ext cx="1609070" cy="938719"/>
          </a:xfrm>
          <a:prstGeom prst="rect">
            <a:avLst/>
          </a:prstGeom>
        </p:spPr>
        <p:txBody>
          <a:bodyPr wrap="square">
            <a:spAutoFit/>
          </a:bodyPr>
          <a:lstStyle/>
          <a:p>
            <a:pPr lvl="0"/>
            <a:r>
              <a:rPr lang="fr-FR" sz="1100" i="1" dirty="0"/>
              <a:t>Association Syndicale Autorisée de la Risle Médiane (ASARM) </a:t>
            </a:r>
            <a:r>
              <a:rPr lang="fr-FR" sz="1100" dirty="0"/>
              <a:t>(</a:t>
            </a:r>
            <a:r>
              <a:rPr lang="fr-FR" sz="1100" b="1" dirty="0"/>
              <a:t>700 propriétaires </a:t>
            </a:r>
            <a:r>
              <a:rPr lang="fr-FR" sz="1100" dirty="0"/>
              <a:t>riverains et </a:t>
            </a:r>
            <a:r>
              <a:rPr lang="fr-FR" sz="1100" b="1" dirty="0"/>
              <a:t>21 commune</a:t>
            </a:r>
            <a:r>
              <a:rPr lang="fr-FR" sz="1100" b="1" i="1" dirty="0"/>
              <a:t>s</a:t>
            </a:r>
            <a:r>
              <a:rPr lang="fr-FR" sz="1100" dirty="0"/>
              <a:t>)</a:t>
            </a:r>
          </a:p>
        </p:txBody>
      </p:sp>
      <p:sp>
        <p:nvSpPr>
          <p:cNvPr id="11" name="Rectangle 10"/>
          <p:cNvSpPr/>
          <p:nvPr/>
        </p:nvSpPr>
        <p:spPr>
          <a:xfrm>
            <a:off x="465145" y="1951678"/>
            <a:ext cx="1671286" cy="769441"/>
          </a:xfrm>
          <a:prstGeom prst="rect">
            <a:avLst/>
          </a:prstGeom>
        </p:spPr>
        <p:txBody>
          <a:bodyPr wrap="square">
            <a:spAutoFit/>
          </a:bodyPr>
          <a:lstStyle/>
          <a:p>
            <a:pPr lvl="0"/>
            <a:r>
              <a:rPr lang="fr-FR" sz="1100" i="1" dirty="0"/>
              <a:t>Syndicat intercommunal de la basse vallée de la Risle (SIBVR) </a:t>
            </a:r>
            <a:r>
              <a:rPr lang="fr-FR" sz="1100" b="1" dirty="0"/>
              <a:t>(15 communes)</a:t>
            </a:r>
            <a:endParaRPr lang="fr-FR" sz="1100" dirty="0"/>
          </a:p>
        </p:txBody>
      </p:sp>
      <p:cxnSp>
        <p:nvCxnSpPr>
          <p:cNvPr id="41" name="Connecteur droit 40"/>
          <p:cNvCxnSpPr/>
          <p:nvPr/>
        </p:nvCxnSpPr>
        <p:spPr>
          <a:xfrm>
            <a:off x="5267325" y="2102398"/>
            <a:ext cx="2343150" cy="722"/>
          </a:xfrm>
          <a:prstGeom prst="line">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flipV="1">
            <a:off x="5485246" y="5169351"/>
            <a:ext cx="2218416" cy="5159"/>
          </a:xfrm>
          <a:prstGeom prst="line">
            <a:avLst/>
          </a:prstGeom>
          <a:ln w="1905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Connecteur droit 45"/>
          <p:cNvCxnSpPr>
            <a:stCxn id="14" idx="0"/>
          </p:cNvCxnSpPr>
          <p:nvPr/>
        </p:nvCxnSpPr>
        <p:spPr>
          <a:xfrm flipV="1">
            <a:off x="5889395" y="3300543"/>
            <a:ext cx="1721081" cy="1272"/>
          </a:xfrm>
          <a:prstGeom prst="line">
            <a:avLst/>
          </a:prstGeom>
          <a:ln w="19050">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9" name="ZoneTexte 48"/>
          <p:cNvSpPr txBox="1"/>
          <p:nvPr/>
        </p:nvSpPr>
        <p:spPr>
          <a:xfrm>
            <a:off x="7814825" y="912198"/>
            <a:ext cx="3457762" cy="707886"/>
          </a:xfrm>
          <a:prstGeom prst="rect">
            <a:avLst/>
          </a:prstGeom>
          <a:noFill/>
        </p:spPr>
        <p:txBody>
          <a:bodyPr wrap="square" rtlCol="0">
            <a:spAutoFit/>
          </a:bodyPr>
          <a:lstStyle/>
          <a:p>
            <a:r>
              <a:rPr lang="fr-FR" sz="2000" b="1" dirty="0">
                <a:solidFill>
                  <a:srgbClr val="FF0000"/>
                </a:solidFill>
              </a:rPr>
              <a:t>Le principal enjeu : </a:t>
            </a:r>
            <a:r>
              <a:rPr lang="fr-FR" sz="2000" i="1" dirty="0">
                <a:solidFill>
                  <a:srgbClr val="FF0000"/>
                </a:solidFill>
              </a:rPr>
              <a:t>le nœud de Pont-Audemer</a:t>
            </a:r>
          </a:p>
        </p:txBody>
      </p:sp>
      <p:sp>
        <p:nvSpPr>
          <p:cNvPr id="50" name="ZoneTexte 49"/>
          <p:cNvSpPr txBox="1"/>
          <p:nvPr/>
        </p:nvSpPr>
        <p:spPr>
          <a:xfrm>
            <a:off x="7803104" y="2539041"/>
            <a:ext cx="3457762" cy="1015663"/>
          </a:xfrm>
          <a:prstGeom prst="rect">
            <a:avLst/>
          </a:prstGeom>
          <a:noFill/>
        </p:spPr>
        <p:txBody>
          <a:bodyPr wrap="square" rtlCol="0">
            <a:spAutoFit/>
          </a:bodyPr>
          <a:lstStyle/>
          <a:p>
            <a:r>
              <a:rPr lang="fr-FR" sz="2000" b="1" dirty="0">
                <a:solidFill>
                  <a:srgbClr val="0070C0"/>
                </a:solidFill>
              </a:rPr>
              <a:t>Une question de limite hydrographique </a:t>
            </a:r>
            <a:r>
              <a:rPr lang="fr-FR" sz="2000" dirty="0">
                <a:solidFill>
                  <a:srgbClr val="0070C0"/>
                </a:solidFill>
              </a:rPr>
              <a:t>: </a:t>
            </a:r>
            <a:r>
              <a:rPr lang="fr-FR" sz="2000" i="1" dirty="0">
                <a:solidFill>
                  <a:srgbClr val="0070C0"/>
                </a:solidFill>
              </a:rPr>
              <a:t>la confluence Risle-Charentonne</a:t>
            </a:r>
          </a:p>
        </p:txBody>
      </p:sp>
      <p:sp>
        <p:nvSpPr>
          <p:cNvPr id="53" name="ZoneTexte 52"/>
          <p:cNvSpPr txBox="1"/>
          <p:nvPr/>
        </p:nvSpPr>
        <p:spPr>
          <a:xfrm>
            <a:off x="7814825" y="4887240"/>
            <a:ext cx="3457762" cy="707886"/>
          </a:xfrm>
          <a:prstGeom prst="rect">
            <a:avLst/>
          </a:prstGeom>
          <a:noFill/>
        </p:spPr>
        <p:txBody>
          <a:bodyPr wrap="square" rtlCol="0">
            <a:spAutoFit/>
          </a:bodyPr>
          <a:lstStyle/>
          <a:p>
            <a:r>
              <a:rPr lang="fr-FR" sz="2000" b="1" dirty="0">
                <a:solidFill>
                  <a:srgbClr val="00B050"/>
                </a:solidFill>
              </a:rPr>
              <a:t>Inondation et RCE :</a:t>
            </a:r>
            <a:r>
              <a:rPr lang="fr-FR" sz="2000" dirty="0">
                <a:solidFill>
                  <a:srgbClr val="00B050"/>
                </a:solidFill>
              </a:rPr>
              <a:t> </a:t>
            </a:r>
            <a:r>
              <a:rPr lang="fr-FR" sz="2000" i="1" dirty="0">
                <a:solidFill>
                  <a:srgbClr val="00B050"/>
                </a:solidFill>
              </a:rPr>
              <a:t>le projet de l’Aigle</a:t>
            </a:r>
          </a:p>
        </p:txBody>
      </p:sp>
      <p:sp>
        <p:nvSpPr>
          <p:cNvPr id="55" name="Rectangle 54"/>
          <p:cNvSpPr/>
          <p:nvPr/>
        </p:nvSpPr>
        <p:spPr>
          <a:xfrm>
            <a:off x="7812257" y="1634694"/>
            <a:ext cx="4197934" cy="1323439"/>
          </a:xfrm>
          <a:prstGeom prst="rect">
            <a:avLst/>
          </a:prstGeom>
        </p:spPr>
        <p:txBody>
          <a:bodyPr wrap="square">
            <a:spAutoFit/>
          </a:bodyPr>
          <a:lstStyle/>
          <a:p>
            <a:pPr marL="128588" indent="-128588">
              <a:buFont typeface="Wingdings" panose="05000000000000000000" pitchFamily="2" charset="2"/>
              <a:buChar char="§"/>
            </a:pPr>
            <a:r>
              <a:rPr lang="fr-FR" sz="2000" dirty="0"/>
              <a:t>Gérer le </a:t>
            </a:r>
            <a:r>
              <a:rPr lang="fr-FR" sz="2000" b="1" dirty="0"/>
              <a:t>risque inondation</a:t>
            </a:r>
          </a:p>
          <a:p>
            <a:pPr marL="128588" indent="-128588">
              <a:buFont typeface="Wingdings" panose="05000000000000000000" pitchFamily="2" charset="2"/>
              <a:buChar char="§"/>
            </a:pPr>
            <a:r>
              <a:rPr lang="fr-FR" sz="2000" dirty="0"/>
              <a:t>Protection des </a:t>
            </a:r>
            <a:r>
              <a:rPr lang="fr-FR" sz="2000" b="1" dirty="0"/>
              <a:t>espèces migratrices</a:t>
            </a:r>
          </a:p>
          <a:p>
            <a:endParaRPr lang="fr-FR" sz="2000" b="1" dirty="0"/>
          </a:p>
          <a:p>
            <a:endParaRPr lang="fr-FR" sz="2000" b="1" dirty="0"/>
          </a:p>
        </p:txBody>
      </p:sp>
      <p:sp>
        <p:nvSpPr>
          <p:cNvPr id="56" name="Rectangle 55"/>
          <p:cNvSpPr/>
          <p:nvPr/>
        </p:nvSpPr>
        <p:spPr>
          <a:xfrm>
            <a:off x="7817395" y="3688530"/>
            <a:ext cx="4192796" cy="1015663"/>
          </a:xfrm>
          <a:prstGeom prst="rect">
            <a:avLst/>
          </a:prstGeom>
        </p:spPr>
        <p:txBody>
          <a:bodyPr wrap="square">
            <a:spAutoFit/>
          </a:bodyPr>
          <a:lstStyle/>
          <a:p>
            <a:pPr marL="128588" indent="-128588">
              <a:buFont typeface="Wingdings" panose="05000000000000000000" pitchFamily="2" charset="2"/>
              <a:buChar char="§"/>
            </a:pPr>
            <a:r>
              <a:rPr lang="fr-FR" sz="2000" dirty="0"/>
              <a:t>Améliorer la </a:t>
            </a:r>
            <a:r>
              <a:rPr lang="fr-FR" sz="2000" b="1" dirty="0"/>
              <a:t>qualité physico-chimique </a:t>
            </a:r>
            <a:r>
              <a:rPr lang="fr-FR" sz="2000" dirty="0"/>
              <a:t>de l’eau</a:t>
            </a:r>
          </a:p>
          <a:p>
            <a:pPr marL="128588" indent="-128588">
              <a:buFont typeface="Wingdings" panose="05000000000000000000" pitchFamily="2" charset="2"/>
              <a:buChar char="§"/>
            </a:pPr>
            <a:r>
              <a:rPr lang="fr-FR" sz="2000" dirty="0"/>
              <a:t>Renforcer la </a:t>
            </a:r>
            <a:r>
              <a:rPr lang="fr-FR" sz="2000" b="1" dirty="0"/>
              <a:t>protection des berges</a:t>
            </a:r>
            <a:endParaRPr lang="fr-FR" sz="2000" dirty="0"/>
          </a:p>
        </p:txBody>
      </p:sp>
      <p:sp>
        <p:nvSpPr>
          <p:cNvPr id="65" name="Rectangle 64"/>
          <p:cNvSpPr/>
          <p:nvPr/>
        </p:nvSpPr>
        <p:spPr>
          <a:xfrm>
            <a:off x="7731715" y="5527486"/>
            <a:ext cx="4572000" cy="707886"/>
          </a:xfrm>
          <a:prstGeom prst="rect">
            <a:avLst/>
          </a:prstGeom>
        </p:spPr>
        <p:txBody>
          <a:bodyPr>
            <a:spAutoFit/>
          </a:bodyPr>
          <a:lstStyle/>
          <a:p>
            <a:pPr marL="128588" indent="-128588">
              <a:buFont typeface="Wingdings" panose="05000000000000000000" pitchFamily="2" charset="2"/>
              <a:buChar char="§"/>
            </a:pPr>
            <a:r>
              <a:rPr lang="fr-FR" sz="2000" dirty="0"/>
              <a:t>Meilleure </a:t>
            </a:r>
            <a:r>
              <a:rPr lang="fr-FR" sz="2000" b="1" dirty="0"/>
              <a:t>gestion de la ripisylve</a:t>
            </a:r>
          </a:p>
          <a:p>
            <a:pPr marL="128588" indent="-128588">
              <a:buFont typeface="Wingdings" panose="05000000000000000000" pitchFamily="2" charset="2"/>
              <a:buChar char="§"/>
            </a:pPr>
            <a:r>
              <a:rPr lang="fr-FR" sz="2000" dirty="0"/>
              <a:t>Améliorer</a:t>
            </a:r>
            <a:r>
              <a:rPr lang="fr-FR" sz="2000" b="1" dirty="0"/>
              <a:t> la libre circulation piscicole</a:t>
            </a:r>
            <a:endParaRPr lang="fr-FR" sz="2000" dirty="0"/>
          </a:p>
        </p:txBody>
      </p:sp>
      <p:grpSp>
        <p:nvGrpSpPr>
          <p:cNvPr id="17" name="Groupe 16"/>
          <p:cNvGrpSpPr/>
          <p:nvPr/>
        </p:nvGrpSpPr>
        <p:grpSpPr>
          <a:xfrm>
            <a:off x="465145" y="6243664"/>
            <a:ext cx="8281962" cy="646331"/>
            <a:chOff x="274320" y="6256653"/>
            <a:chExt cx="8281962" cy="646331"/>
          </a:xfrm>
        </p:grpSpPr>
        <p:sp>
          <p:nvSpPr>
            <p:cNvPr id="9" name="Rectangle 8"/>
            <p:cNvSpPr/>
            <p:nvPr/>
          </p:nvSpPr>
          <p:spPr>
            <a:xfrm>
              <a:off x="1002054" y="6256653"/>
              <a:ext cx="7554228" cy="646331"/>
            </a:xfrm>
            <a:prstGeom prst="rect">
              <a:avLst/>
            </a:prstGeom>
          </p:spPr>
          <p:txBody>
            <a:bodyPr wrap="square">
              <a:spAutoFit/>
            </a:bodyPr>
            <a:lstStyle/>
            <a:p>
              <a:r>
                <a:rPr lang="fr-FR" b="1" dirty="0">
                  <a:solidFill>
                    <a:srgbClr val="C00000"/>
                  </a:solidFill>
                </a:rPr>
                <a:t>Les différentes stratégies de communication le long de la Risle : </a:t>
              </a:r>
              <a:r>
                <a:rPr lang="fr-FR" i="1" dirty="0">
                  <a:solidFill>
                    <a:srgbClr val="C00000"/>
                  </a:solidFill>
                </a:rPr>
                <a:t>interactions territoriales, politiques et techniques de la médiation</a:t>
              </a:r>
              <a:endParaRPr lang="fr-FR"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Flèche droite 14"/>
            <p:cNvSpPr/>
            <p:nvPr/>
          </p:nvSpPr>
          <p:spPr>
            <a:xfrm>
              <a:off x="274320" y="6324481"/>
              <a:ext cx="649224" cy="269202"/>
            </a:xfrm>
            <a:prstGeom prst="right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0" name="Titre 3">
            <a:extLst>
              <a:ext uri="{FF2B5EF4-FFF2-40B4-BE49-F238E27FC236}">
                <a16:creationId xmlns:a16="http://schemas.microsoft.com/office/drawing/2014/main" id="{B04BF84E-87D9-44F4-AA24-825D16CC57AD}"/>
              </a:ext>
            </a:extLst>
          </p:cNvPr>
          <p:cNvSpPr>
            <a:spLocks noGrp="1"/>
          </p:cNvSpPr>
          <p:nvPr/>
        </p:nvSpPr>
        <p:spPr>
          <a:xfrm>
            <a:off x="239896" y="124937"/>
            <a:ext cx="11712208" cy="888251"/>
          </a:xfrm>
          <a:prstGeom prst="rect">
            <a:avLst/>
          </a:prstGeom>
        </p:spPr>
        <p:txBody>
          <a:bodyPr vert="horz" lIns="0" tIns="46800" rIns="91440" bIns="45720" rtlCol="0" anchor="ctr" anchorCtr="0">
            <a:normAutofit/>
          </a:bodyPr>
          <a:lstStyle>
            <a:lvl1pPr marL="457200" indent="-457200" algn="l" defTabSz="914400" rtl="0" eaLnBrk="1" latinLnBrk="0" hangingPunct="1">
              <a:lnSpc>
                <a:spcPct val="90000"/>
              </a:lnSpc>
              <a:spcBef>
                <a:spcPct val="0"/>
              </a:spcBef>
              <a:buSzPct val="125000"/>
              <a:buFontTx/>
              <a:buBlip>
                <a:blip r:embed="rId6"/>
              </a:buBlip>
              <a:defRPr sz="3000" b="1" kern="1200">
                <a:solidFill>
                  <a:srgbClr val="00A3A6"/>
                </a:solidFill>
                <a:latin typeface="+mj-lt"/>
                <a:ea typeface="+mj-ea"/>
                <a:cs typeface="+mj-cs"/>
              </a:defRPr>
            </a:lvl1pPr>
          </a:lstStyle>
          <a:p>
            <a:r>
              <a:rPr lang="fr-FR" dirty="0"/>
              <a:t>Retour sur les enquêtes auprès des gestionnaires : l’exemple de la Risle </a:t>
            </a:r>
          </a:p>
        </p:txBody>
      </p:sp>
    </p:spTree>
    <p:extLst>
      <p:ext uri="{BB962C8B-B14F-4D97-AF65-F5344CB8AC3E}">
        <p14:creationId xmlns:p14="http://schemas.microsoft.com/office/powerpoint/2010/main" val="146670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3"/>
          <p:cNvSpPr>
            <a:spLocks noGrp="1"/>
          </p:cNvSpPr>
          <p:nvPr>
            <p:ph idx="1"/>
          </p:nvPr>
        </p:nvSpPr>
        <p:spPr>
          <a:xfrm>
            <a:off x="357807" y="1557648"/>
            <a:ext cx="5174975" cy="5038103"/>
          </a:xfrm>
        </p:spPr>
        <p:txBody>
          <a:bodyPr>
            <a:noAutofit/>
          </a:bodyPr>
          <a:lstStyle/>
          <a:p>
            <a:pPr algn="ctr"/>
            <a:r>
              <a:rPr lang="fr-FR" b="1" dirty="0">
                <a:latin typeface="Tw Cen MT" panose="020B0602020104020603" pitchFamily="34" charset="0"/>
              </a:rPr>
              <a:t>Quelle forme de restitution ? </a:t>
            </a:r>
          </a:p>
          <a:p>
            <a:pPr marL="0" indent="0" algn="ctr">
              <a:buNone/>
            </a:pPr>
            <a:r>
              <a:rPr lang="fr-FR" dirty="0">
                <a:latin typeface="Tw Cen MT" panose="020B0602020104020603" pitchFamily="34" charset="0"/>
              </a:rPr>
              <a:t>= construire ensemble (tous les volets de CONSACRE) une </a:t>
            </a:r>
            <a:r>
              <a:rPr lang="fr-FR" b="1" dirty="0">
                <a:latin typeface="Tw Cen MT" panose="020B0602020104020603" pitchFamily="34" charset="0"/>
              </a:rPr>
              <a:t>restitution commune </a:t>
            </a:r>
            <a:r>
              <a:rPr lang="fr-FR" dirty="0">
                <a:latin typeface="Tw Cen MT" panose="020B0602020104020603" pitchFamily="34" charset="0"/>
              </a:rPr>
              <a:t>qui pourrait avoir comme fil directeur de </a:t>
            </a:r>
            <a:r>
              <a:rPr lang="fr-FR" b="1" dirty="0">
                <a:latin typeface="Tw Cen MT" panose="020B0602020104020603" pitchFamily="34" charset="0"/>
              </a:rPr>
              <a:t>promouvoir une culture (globale, pluri-dimensions) de la rivière </a:t>
            </a:r>
            <a:r>
              <a:rPr lang="fr-FR" dirty="0">
                <a:latin typeface="Tw Cen MT" panose="020B0602020104020603" pitchFamily="34" charset="0"/>
              </a:rPr>
              <a:t>(Seine / Seine et affluents ?) </a:t>
            </a:r>
          </a:p>
          <a:p>
            <a:pPr marL="0" indent="0" algn="ctr">
              <a:buNone/>
            </a:pPr>
            <a:r>
              <a:rPr lang="fr-FR" dirty="0">
                <a:latin typeface="Tw Cen MT" panose="020B0602020104020603" pitchFamily="34" charset="0"/>
              </a:rPr>
              <a:t>= relier plusieurs pièces d'un puzzle pour proposer une vision regroupant les regards multiples posés sur la rivière</a:t>
            </a:r>
          </a:p>
        </p:txBody>
      </p:sp>
      <p:graphicFrame>
        <p:nvGraphicFramePr>
          <p:cNvPr id="6" name="Diagramme 5"/>
          <p:cNvGraphicFramePr/>
          <p:nvPr/>
        </p:nvGraphicFramePr>
        <p:xfrm>
          <a:off x="5444902" y="143933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ZoneTexte 6"/>
          <p:cNvSpPr txBox="1"/>
          <p:nvPr/>
        </p:nvSpPr>
        <p:spPr>
          <a:xfrm>
            <a:off x="7984902" y="3615035"/>
            <a:ext cx="2987898" cy="923330"/>
          </a:xfrm>
          <a:prstGeom prst="rect">
            <a:avLst/>
          </a:prstGeom>
          <a:noFill/>
        </p:spPr>
        <p:txBody>
          <a:bodyPr wrap="square" rtlCol="0">
            <a:spAutoFit/>
          </a:bodyPr>
          <a:lstStyle/>
          <a:p>
            <a:pPr algn="ctr"/>
            <a:r>
              <a:rPr lang="fr-FR" b="1" dirty="0">
                <a:solidFill>
                  <a:srgbClr val="0070C0"/>
                </a:solidFill>
                <a:latin typeface="Tw Cen MT" panose="020B0602020104020603" pitchFamily="34" charset="0"/>
              </a:rPr>
              <a:t>Culture globale de la rivière : </a:t>
            </a:r>
          </a:p>
          <a:p>
            <a:pPr algn="ctr"/>
            <a:r>
              <a:rPr lang="fr-FR" b="1" dirty="0">
                <a:solidFill>
                  <a:srgbClr val="0070C0"/>
                </a:solidFill>
                <a:latin typeface="Tw Cen MT" panose="020B0602020104020603" pitchFamily="34" charset="0"/>
              </a:rPr>
              <a:t>Partager, diffuser, enrichir des savoirs  </a:t>
            </a:r>
          </a:p>
        </p:txBody>
      </p:sp>
      <p:sp>
        <p:nvSpPr>
          <p:cNvPr id="8" name="Titre 3">
            <a:extLst>
              <a:ext uri="{FF2B5EF4-FFF2-40B4-BE49-F238E27FC236}">
                <a16:creationId xmlns:a16="http://schemas.microsoft.com/office/drawing/2014/main" id="{B04BF84E-87D9-44F4-AA24-825D16CC57AD}"/>
              </a:ext>
            </a:extLst>
          </p:cNvPr>
          <p:cNvSpPr>
            <a:spLocks noGrp="1"/>
          </p:cNvSpPr>
          <p:nvPr/>
        </p:nvSpPr>
        <p:spPr>
          <a:xfrm>
            <a:off x="278294" y="158712"/>
            <a:ext cx="11712208" cy="888251"/>
          </a:xfrm>
          <a:prstGeom prst="rect">
            <a:avLst/>
          </a:prstGeom>
        </p:spPr>
        <p:txBody>
          <a:bodyPr vert="horz" lIns="0" tIns="46800" rIns="91440" bIns="45720" rtlCol="0" anchor="ctr" anchorCtr="0">
            <a:normAutofit/>
          </a:bodyPr>
          <a:lstStyle>
            <a:lvl1pPr marL="457200" indent="-457200" algn="l" defTabSz="914400" rtl="0" eaLnBrk="1" latinLnBrk="0" hangingPunct="1">
              <a:lnSpc>
                <a:spcPct val="90000"/>
              </a:lnSpc>
              <a:spcBef>
                <a:spcPct val="0"/>
              </a:spcBef>
              <a:buSzPct val="125000"/>
              <a:buFontTx/>
              <a:buBlip>
                <a:blip r:embed="rId7"/>
              </a:buBlip>
              <a:defRPr sz="3000" b="1" kern="1200">
                <a:solidFill>
                  <a:srgbClr val="00A3A6"/>
                </a:solidFill>
                <a:latin typeface="+mj-lt"/>
                <a:ea typeface="+mj-ea"/>
                <a:cs typeface="+mj-cs"/>
              </a:defRPr>
            </a:lvl1pPr>
          </a:lstStyle>
          <a:p>
            <a:r>
              <a:rPr lang="fr-FR" sz="3200" dirty="0"/>
              <a:t>Communiquer et restituer les résultats d’un projet </a:t>
            </a:r>
            <a:r>
              <a:rPr lang="fr-FR" sz="3200" dirty="0" err="1"/>
              <a:t>multi-disciplinaire</a:t>
            </a:r>
            <a:endParaRPr lang="fr-FR" sz="3200" dirty="0"/>
          </a:p>
        </p:txBody>
      </p:sp>
    </p:spTree>
    <p:extLst>
      <p:ext uri="{BB962C8B-B14F-4D97-AF65-F5344CB8AC3E}">
        <p14:creationId xmlns:p14="http://schemas.microsoft.com/office/powerpoint/2010/main" val="3126097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255666" y="1174378"/>
            <a:ext cx="11755359" cy="4504403"/>
          </a:xfrm>
        </p:spPr>
        <p:txBody>
          <a:bodyPr>
            <a:normAutofit/>
          </a:bodyPr>
          <a:lstStyle/>
          <a:p>
            <a:r>
              <a:rPr lang="fr-FR" dirty="0"/>
              <a:t>Un déclin historique des poissons migrateurs en France lié aux impacts anthropiques</a:t>
            </a:r>
          </a:p>
          <a:p>
            <a:pPr lvl="1"/>
            <a:r>
              <a:rPr lang="fr-FR" dirty="0"/>
              <a:t>80 % des sites de la Seine ont perdu tous leurs migrateurs depuis la fin du XVIIIème siècle</a:t>
            </a:r>
          </a:p>
          <a:p>
            <a:pPr lvl="1"/>
            <a:r>
              <a:rPr lang="fr-FR" dirty="0"/>
              <a:t>Un retour progressif de certains depuis les années 2000</a:t>
            </a:r>
          </a:p>
          <a:p>
            <a:r>
              <a:rPr lang="fr-FR" dirty="0"/>
              <a:t>Le Grenelle de l’environnement: restaurer la continuité écologique pour les petits et grands migrateurs (la trame bleue: corridor écologique)</a:t>
            </a:r>
          </a:p>
          <a:p>
            <a:pPr lvl="1"/>
            <a:r>
              <a:rPr lang="fr-FR" dirty="0"/>
              <a:t>Continuité longitudinale mer/estuaire/fleuve</a:t>
            </a:r>
          </a:p>
          <a:p>
            <a:pPr lvl="1"/>
            <a:r>
              <a:rPr lang="fr-FR" dirty="0"/>
              <a:t>Continuité latérale estuaire/zone intertidale, fleuve/annexe hydraulique</a:t>
            </a:r>
          </a:p>
          <a:p>
            <a:r>
              <a:rPr lang="fr-FR" dirty="0"/>
              <a:t>Fournir des pistes d’actions pour les gestionnaires</a:t>
            </a:r>
          </a:p>
          <a:p>
            <a:pPr lvl="1"/>
            <a:r>
              <a:rPr lang="fr-FR" dirty="0"/>
              <a:t>Scénarios de restauration physique/chimique</a:t>
            </a:r>
          </a:p>
          <a:p>
            <a:pPr lvl="1"/>
            <a:r>
              <a:rPr lang="fr-FR" dirty="0"/>
              <a:t>Améliorer la compréhension de divers publics à ces enjeux</a:t>
            </a:r>
          </a:p>
          <a:p>
            <a:pPr lvl="1"/>
            <a:endParaRPr lang="fr-FR" dirty="0"/>
          </a:p>
          <a:p>
            <a:endParaRPr lang="fr-FR" dirty="0"/>
          </a:p>
          <a:p>
            <a:pPr lvl="1"/>
            <a:endParaRPr lang="fr-FR" dirty="0"/>
          </a:p>
        </p:txBody>
      </p:sp>
      <p:sp>
        <p:nvSpPr>
          <p:cNvPr id="9" name="ZoneTexte 8"/>
          <p:cNvSpPr txBox="1"/>
          <p:nvPr/>
        </p:nvSpPr>
        <p:spPr>
          <a:xfrm>
            <a:off x="981076" y="5103674"/>
            <a:ext cx="10363200" cy="1754326"/>
          </a:xfrm>
          <a:prstGeom prst="rect">
            <a:avLst/>
          </a:prstGeom>
          <a:noFill/>
        </p:spPr>
        <p:txBody>
          <a:bodyPr wrap="square" rtlCol="0">
            <a:spAutoFit/>
          </a:bodyPr>
          <a:lstStyle/>
          <a:p>
            <a:pPr algn="ctr">
              <a:lnSpc>
                <a:spcPct val="150000"/>
              </a:lnSpc>
            </a:pPr>
            <a:r>
              <a:rPr lang="fr-FR" sz="2400" b="1" dirty="0">
                <a:solidFill>
                  <a:srgbClr val="00A3A6"/>
                </a:solidFill>
              </a:rPr>
              <a:t>Une approche pluridisciplinaire, théorique et opérationnelle </a:t>
            </a:r>
          </a:p>
          <a:p>
            <a:pPr algn="ctr">
              <a:lnSpc>
                <a:spcPct val="150000"/>
              </a:lnSpc>
            </a:pPr>
            <a:r>
              <a:rPr lang="fr-FR" sz="2400" b="1" dirty="0">
                <a:solidFill>
                  <a:srgbClr val="00A3A6"/>
                </a:solidFill>
              </a:rPr>
              <a:t>au sein de la Zone Atelier Seine: </a:t>
            </a:r>
          </a:p>
          <a:p>
            <a:pPr algn="ctr">
              <a:lnSpc>
                <a:spcPct val="150000"/>
              </a:lnSpc>
            </a:pPr>
            <a:r>
              <a:rPr lang="fr-FR" sz="2400" b="1" i="1" dirty="0">
                <a:solidFill>
                  <a:srgbClr val="00A3A6"/>
                </a:solidFill>
              </a:rPr>
              <a:t>le projet Vallée de la Seine CONSACRE 2018-2022</a:t>
            </a:r>
          </a:p>
        </p:txBody>
      </p:sp>
      <p:sp>
        <p:nvSpPr>
          <p:cNvPr id="17" name="Titre 3">
            <a:extLst>
              <a:ext uri="{FF2B5EF4-FFF2-40B4-BE49-F238E27FC236}">
                <a16:creationId xmlns:a16="http://schemas.microsoft.com/office/drawing/2014/main" id="{B04BF84E-87D9-44F4-AA24-825D16CC57AD}"/>
              </a:ext>
            </a:extLst>
          </p:cNvPr>
          <p:cNvSpPr>
            <a:spLocks noGrp="1"/>
          </p:cNvSpPr>
          <p:nvPr/>
        </p:nvSpPr>
        <p:spPr>
          <a:xfrm>
            <a:off x="660767" y="170668"/>
            <a:ext cx="11712208" cy="888251"/>
          </a:xfrm>
          <a:prstGeom prst="rect">
            <a:avLst/>
          </a:prstGeom>
        </p:spPr>
        <p:txBody>
          <a:bodyPr vert="horz" lIns="0" tIns="46800" rIns="91440" bIns="45720" rtlCol="0" anchor="ctr" anchorCtr="0">
            <a:normAutofit lnSpcReduction="10000"/>
          </a:bodyPr>
          <a:lstStyle>
            <a:lvl1pPr marL="457200" indent="-457200" algn="l" defTabSz="914400" rtl="0" eaLnBrk="1" latinLnBrk="0" hangingPunct="1">
              <a:lnSpc>
                <a:spcPct val="90000"/>
              </a:lnSpc>
              <a:spcBef>
                <a:spcPct val="0"/>
              </a:spcBef>
              <a:buSzPct val="125000"/>
              <a:buFontTx/>
              <a:buBlip>
                <a:blip r:embed="rId2"/>
              </a:buBlip>
              <a:defRPr sz="3000" b="1" kern="1200">
                <a:solidFill>
                  <a:srgbClr val="00A3A6"/>
                </a:solidFill>
                <a:latin typeface="+mj-lt"/>
                <a:ea typeface="+mj-ea"/>
                <a:cs typeface="+mj-cs"/>
              </a:defRPr>
            </a:lvl1pPr>
          </a:lstStyle>
          <a:p>
            <a:r>
              <a:rPr lang="fr-FR" dirty="0"/>
              <a:t>Restaurer la continuité écologique pour les poissons: un nécessaire continuum Humain-Mer-Terre ?</a:t>
            </a:r>
          </a:p>
        </p:txBody>
      </p:sp>
      <p:sp>
        <p:nvSpPr>
          <p:cNvPr id="19" name="Flèche courbée vers la droite 18"/>
          <p:cNvSpPr/>
          <p:nvPr/>
        </p:nvSpPr>
        <p:spPr>
          <a:xfrm>
            <a:off x="1222454" y="5222581"/>
            <a:ext cx="525384" cy="697206"/>
          </a:xfrm>
          <a:prstGeom prst="curvedRightArrow">
            <a:avLst/>
          </a:prstGeom>
          <a:solidFill>
            <a:srgbClr val="00A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26622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P spid="9" grpId="0"/>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33375" y="5013216"/>
            <a:ext cx="10064135" cy="1519130"/>
          </a:xfrm>
          <a:prstGeom prst="rect">
            <a:avLst/>
          </a:prstGeom>
        </p:spPr>
        <p:txBody>
          <a:bodyPr wrap="square" lIns="102361" tIns="51179" rIns="102361" bIns="51179">
            <a:spAutoFit/>
          </a:bodyPr>
          <a:lstStyle/>
          <a:p>
            <a:pPr marL="319990" indent="-319990">
              <a:buFont typeface="Arial" panose="020B0604020202020204" pitchFamily="34" charset="0"/>
              <a:buChar char="•"/>
            </a:pPr>
            <a:r>
              <a:rPr lang="fr-FR" sz="2300" dirty="0"/>
              <a:t>45% des sites ont perdu leurs migrateurs</a:t>
            </a:r>
          </a:p>
          <a:p>
            <a:pPr marL="319990" indent="-319990">
              <a:buFont typeface="Arial" panose="020B0604020202020204" pitchFamily="34" charset="0"/>
              <a:buChar char="•"/>
            </a:pPr>
            <a:r>
              <a:rPr lang="fr-FR" sz="2300" dirty="0"/>
              <a:t>Perte en migrateurs </a:t>
            </a:r>
            <a:r>
              <a:rPr lang="fr-FR" sz="2300" b="1" dirty="0"/>
              <a:t>géographiquement contrastée </a:t>
            </a:r>
            <a:r>
              <a:rPr lang="fr-FR" sz="2300" dirty="0"/>
              <a:t>sur le territoire</a:t>
            </a:r>
          </a:p>
          <a:p>
            <a:pPr marL="319990" indent="-319990">
              <a:buFont typeface="Arial" panose="020B0604020202020204" pitchFamily="34" charset="0"/>
              <a:buChar char="•"/>
            </a:pPr>
            <a:r>
              <a:rPr lang="fr-FR" sz="2300" b="1" dirty="0"/>
              <a:t>Perte forte sur les bassins de la Seine</a:t>
            </a:r>
            <a:r>
              <a:rPr lang="fr-FR" sz="2300" dirty="0"/>
              <a:t> et Rhône, Rhin/Meuse + têtes de bassin</a:t>
            </a:r>
          </a:p>
          <a:p>
            <a:pPr marL="319990" indent="-319990">
              <a:buFont typeface="Arial" panose="020B0604020202020204" pitchFamily="34" charset="0"/>
              <a:buChar char="•"/>
            </a:pPr>
            <a:r>
              <a:rPr lang="fr-FR" sz="2300" dirty="0"/>
              <a:t>Perte moindre sur la côte atlantique</a:t>
            </a:r>
          </a:p>
        </p:txBody>
      </p:sp>
      <p:sp>
        <p:nvSpPr>
          <p:cNvPr id="2" name="ZoneTexte 1"/>
          <p:cNvSpPr txBox="1"/>
          <p:nvPr/>
        </p:nvSpPr>
        <p:spPr>
          <a:xfrm>
            <a:off x="6023992" y="1844824"/>
            <a:ext cx="936104" cy="703522"/>
          </a:xfrm>
          <a:prstGeom prst="rect">
            <a:avLst/>
          </a:prstGeom>
          <a:solidFill>
            <a:schemeClr val="bg1"/>
          </a:solidFill>
        </p:spPr>
        <p:txBody>
          <a:bodyPr wrap="square" lIns="102361" tIns="51179" rIns="102361" bIns="51179" rtlCol="0">
            <a:spAutoFit/>
          </a:bodyPr>
          <a:lstStyle/>
          <a:p>
            <a:pPr algn="ctr"/>
            <a:r>
              <a:rPr lang="fr-FR" sz="1300" b="1" u="sng" dirty="0"/>
              <a:t>Perte de richesse (%)</a:t>
            </a:r>
          </a:p>
        </p:txBody>
      </p:sp>
      <p:sp>
        <p:nvSpPr>
          <p:cNvPr id="8" name="Espace réservé du numéro de diapositive 7"/>
          <p:cNvSpPr>
            <a:spLocks noGrp="1"/>
          </p:cNvSpPr>
          <p:nvPr>
            <p:ph type="sldNum" sz="quarter" idx="12"/>
          </p:nvPr>
        </p:nvSpPr>
        <p:spPr/>
        <p:txBody>
          <a:bodyPr/>
          <a:lstStyle/>
          <a:p>
            <a:fld id="{EE891307-4885-48C4-ADB3-5A2831F34ADC}" type="slidenum">
              <a:rPr lang="fr-FR" smtClean="0"/>
              <a:pPr/>
              <a:t>3</a:t>
            </a:fld>
            <a:endParaRPr lang="fr-FR" dirty="0"/>
          </a:p>
        </p:txBody>
      </p:sp>
      <p:sp>
        <p:nvSpPr>
          <p:cNvPr id="4" name="Forme libre 3"/>
          <p:cNvSpPr/>
          <p:nvPr/>
        </p:nvSpPr>
        <p:spPr>
          <a:xfrm>
            <a:off x="5769458" y="814193"/>
            <a:ext cx="1197444" cy="1052491"/>
          </a:xfrm>
          <a:custGeom>
            <a:avLst/>
            <a:gdLst>
              <a:gd name="connsiteX0" fmla="*/ 977895 w 1197444"/>
              <a:gd name="connsiteY0" fmla="*/ 0 h 1052491"/>
              <a:gd name="connsiteX1" fmla="*/ 977895 w 1197444"/>
              <a:gd name="connsiteY1" fmla="*/ 0 h 1052491"/>
              <a:gd name="connsiteX2" fmla="*/ 213808 w 1197444"/>
              <a:gd name="connsiteY2" fmla="*/ 25052 h 1052491"/>
              <a:gd name="connsiteX3" fmla="*/ 126126 w 1197444"/>
              <a:gd name="connsiteY3" fmla="*/ 37578 h 1052491"/>
              <a:gd name="connsiteX4" fmla="*/ 38443 w 1197444"/>
              <a:gd name="connsiteY4" fmla="*/ 75156 h 1052491"/>
              <a:gd name="connsiteX5" fmla="*/ 13391 w 1197444"/>
              <a:gd name="connsiteY5" fmla="*/ 125260 h 1052491"/>
              <a:gd name="connsiteX6" fmla="*/ 25917 w 1197444"/>
              <a:gd name="connsiteY6" fmla="*/ 313150 h 1052491"/>
              <a:gd name="connsiteX7" fmla="*/ 50969 w 1197444"/>
              <a:gd name="connsiteY7" fmla="*/ 388307 h 1052491"/>
              <a:gd name="connsiteX8" fmla="*/ 151178 w 1197444"/>
              <a:gd name="connsiteY8" fmla="*/ 475989 h 1052491"/>
              <a:gd name="connsiteX9" fmla="*/ 176230 w 1197444"/>
              <a:gd name="connsiteY9" fmla="*/ 538619 h 1052491"/>
              <a:gd name="connsiteX10" fmla="*/ 201282 w 1197444"/>
              <a:gd name="connsiteY10" fmla="*/ 588723 h 1052491"/>
              <a:gd name="connsiteX11" fmla="*/ 213808 w 1197444"/>
              <a:gd name="connsiteY11" fmla="*/ 688931 h 1052491"/>
              <a:gd name="connsiteX12" fmla="*/ 226334 w 1197444"/>
              <a:gd name="connsiteY12" fmla="*/ 801666 h 1052491"/>
              <a:gd name="connsiteX13" fmla="*/ 263912 w 1197444"/>
              <a:gd name="connsiteY13" fmla="*/ 839244 h 1052491"/>
              <a:gd name="connsiteX14" fmla="*/ 276438 w 1197444"/>
              <a:gd name="connsiteY14" fmla="*/ 901874 h 1052491"/>
              <a:gd name="connsiteX15" fmla="*/ 326542 w 1197444"/>
              <a:gd name="connsiteY15" fmla="*/ 964504 h 1052491"/>
              <a:gd name="connsiteX16" fmla="*/ 389172 w 1197444"/>
              <a:gd name="connsiteY16" fmla="*/ 989556 h 1052491"/>
              <a:gd name="connsiteX17" fmla="*/ 739901 w 1197444"/>
              <a:gd name="connsiteY17" fmla="*/ 1002082 h 1052491"/>
              <a:gd name="connsiteX18" fmla="*/ 1115682 w 1197444"/>
              <a:gd name="connsiteY18" fmla="*/ 1039660 h 1052491"/>
              <a:gd name="connsiteX19" fmla="*/ 1190838 w 1197444"/>
              <a:gd name="connsiteY19" fmla="*/ 1002082 h 1052491"/>
              <a:gd name="connsiteX20" fmla="*/ 1140734 w 1197444"/>
              <a:gd name="connsiteY20" fmla="*/ 851770 h 1052491"/>
              <a:gd name="connsiteX21" fmla="*/ 1103156 w 1197444"/>
              <a:gd name="connsiteY21" fmla="*/ 626301 h 1052491"/>
              <a:gd name="connsiteX22" fmla="*/ 1090630 w 1197444"/>
              <a:gd name="connsiteY22" fmla="*/ 563671 h 1052491"/>
              <a:gd name="connsiteX23" fmla="*/ 1065578 w 1197444"/>
              <a:gd name="connsiteY23" fmla="*/ 501041 h 1052491"/>
              <a:gd name="connsiteX24" fmla="*/ 1040526 w 1197444"/>
              <a:gd name="connsiteY24" fmla="*/ 413359 h 1052491"/>
              <a:gd name="connsiteX25" fmla="*/ 1028000 w 1197444"/>
              <a:gd name="connsiteY25" fmla="*/ 50104 h 1052491"/>
              <a:gd name="connsiteX26" fmla="*/ 977895 w 1197444"/>
              <a:gd name="connsiteY26" fmla="*/ 25052 h 1052491"/>
              <a:gd name="connsiteX27" fmla="*/ 977895 w 1197444"/>
              <a:gd name="connsiteY27" fmla="*/ 0 h 105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97444" h="1052491">
                <a:moveTo>
                  <a:pt x="977895" y="0"/>
                </a:moveTo>
                <a:lnTo>
                  <a:pt x="977895" y="0"/>
                </a:lnTo>
                <a:cubicBezTo>
                  <a:pt x="730765" y="5258"/>
                  <a:pt x="465479" y="1083"/>
                  <a:pt x="213808" y="25052"/>
                </a:cubicBezTo>
                <a:cubicBezTo>
                  <a:pt x="184417" y="27851"/>
                  <a:pt x="155353" y="33403"/>
                  <a:pt x="126126" y="37578"/>
                </a:cubicBezTo>
                <a:cubicBezTo>
                  <a:pt x="103668" y="45064"/>
                  <a:pt x="53922" y="59677"/>
                  <a:pt x="38443" y="75156"/>
                </a:cubicBezTo>
                <a:cubicBezTo>
                  <a:pt x="25239" y="88360"/>
                  <a:pt x="21742" y="108559"/>
                  <a:pt x="13391" y="125260"/>
                </a:cubicBezTo>
                <a:cubicBezTo>
                  <a:pt x="-5862" y="221525"/>
                  <a:pt x="-6558" y="183250"/>
                  <a:pt x="25917" y="313150"/>
                </a:cubicBezTo>
                <a:cubicBezTo>
                  <a:pt x="32322" y="338769"/>
                  <a:pt x="38144" y="365223"/>
                  <a:pt x="50969" y="388307"/>
                </a:cubicBezTo>
                <a:cubicBezTo>
                  <a:pt x="62266" y="408642"/>
                  <a:pt x="142911" y="469375"/>
                  <a:pt x="151178" y="475989"/>
                </a:cubicBezTo>
                <a:cubicBezTo>
                  <a:pt x="159529" y="496866"/>
                  <a:pt x="167098" y="518072"/>
                  <a:pt x="176230" y="538619"/>
                </a:cubicBezTo>
                <a:cubicBezTo>
                  <a:pt x="183814" y="555682"/>
                  <a:pt x="196753" y="570608"/>
                  <a:pt x="201282" y="588723"/>
                </a:cubicBezTo>
                <a:cubicBezTo>
                  <a:pt x="209446" y="621381"/>
                  <a:pt x="209875" y="655499"/>
                  <a:pt x="213808" y="688931"/>
                </a:cubicBezTo>
                <a:cubicBezTo>
                  <a:pt x="218226" y="726482"/>
                  <a:pt x="214378" y="765797"/>
                  <a:pt x="226334" y="801666"/>
                </a:cubicBezTo>
                <a:cubicBezTo>
                  <a:pt x="231936" y="818471"/>
                  <a:pt x="251386" y="826718"/>
                  <a:pt x="263912" y="839244"/>
                </a:cubicBezTo>
                <a:cubicBezTo>
                  <a:pt x="268087" y="860121"/>
                  <a:pt x="266917" y="882832"/>
                  <a:pt x="276438" y="901874"/>
                </a:cubicBezTo>
                <a:cubicBezTo>
                  <a:pt x="288394" y="925787"/>
                  <a:pt x="305439" y="948090"/>
                  <a:pt x="326542" y="964504"/>
                </a:cubicBezTo>
                <a:cubicBezTo>
                  <a:pt x="344290" y="978308"/>
                  <a:pt x="366779" y="987520"/>
                  <a:pt x="389172" y="989556"/>
                </a:cubicBezTo>
                <a:cubicBezTo>
                  <a:pt x="505676" y="1000147"/>
                  <a:pt x="622991" y="997907"/>
                  <a:pt x="739901" y="1002082"/>
                </a:cubicBezTo>
                <a:cubicBezTo>
                  <a:pt x="997171" y="1066400"/>
                  <a:pt x="871631" y="1057092"/>
                  <a:pt x="1115682" y="1039660"/>
                </a:cubicBezTo>
                <a:cubicBezTo>
                  <a:pt x="1127696" y="1035655"/>
                  <a:pt x="1187705" y="1019314"/>
                  <a:pt x="1190838" y="1002082"/>
                </a:cubicBezTo>
                <a:cubicBezTo>
                  <a:pt x="1208662" y="904048"/>
                  <a:pt x="1189911" y="900947"/>
                  <a:pt x="1140734" y="851770"/>
                </a:cubicBezTo>
                <a:cubicBezTo>
                  <a:pt x="1111597" y="735222"/>
                  <a:pt x="1138496" y="850122"/>
                  <a:pt x="1103156" y="626301"/>
                </a:cubicBezTo>
                <a:cubicBezTo>
                  <a:pt x="1099836" y="605271"/>
                  <a:pt x="1096748" y="584063"/>
                  <a:pt x="1090630" y="563671"/>
                </a:cubicBezTo>
                <a:cubicBezTo>
                  <a:pt x="1084169" y="542134"/>
                  <a:pt x="1072688" y="522372"/>
                  <a:pt x="1065578" y="501041"/>
                </a:cubicBezTo>
                <a:cubicBezTo>
                  <a:pt x="1055966" y="472204"/>
                  <a:pt x="1048877" y="442586"/>
                  <a:pt x="1040526" y="413359"/>
                </a:cubicBezTo>
                <a:cubicBezTo>
                  <a:pt x="1036351" y="292274"/>
                  <a:pt x="1047292" y="169715"/>
                  <a:pt x="1028000" y="50104"/>
                </a:cubicBezTo>
                <a:cubicBezTo>
                  <a:pt x="1025027" y="31669"/>
                  <a:pt x="995058" y="32408"/>
                  <a:pt x="977895" y="25052"/>
                </a:cubicBezTo>
                <a:cubicBezTo>
                  <a:pt x="965759" y="19851"/>
                  <a:pt x="977895" y="4175"/>
                  <a:pt x="977895"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roupe 4"/>
          <p:cNvGrpSpPr/>
          <p:nvPr/>
        </p:nvGrpSpPr>
        <p:grpSpPr>
          <a:xfrm>
            <a:off x="2556259" y="943224"/>
            <a:ext cx="7196684" cy="3925937"/>
            <a:chOff x="1032259" y="729393"/>
            <a:chExt cx="7196684" cy="3925937"/>
          </a:xfrm>
        </p:grpSpPr>
        <p:pic>
          <p:nvPicPr>
            <p:cNvPr id="15" name="Image 14" descr="P:\Projet_Migrateurs\Article\Figures\Fig2.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032259" y="729393"/>
              <a:ext cx="7196684" cy="3925937"/>
            </a:xfrm>
            <a:prstGeom prst="rect">
              <a:avLst/>
            </a:prstGeom>
            <a:noFill/>
            <a:ln>
              <a:noFill/>
            </a:ln>
          </p:spPr>
        </p:pic>
        <p:sp>
          <p:nvSpPr>
            <p:cNvPr id="9" name="ZoneTexte 8"/>
            <p:cNvSpPr txBox="1"/>
            <p:nvPr/>
          </p:nvSpPr>
          <p:spPr>
            <a:xfrm>
              <a:off x="5904000" y="792000"/>
              <a:ext cx="2088232" cy="503467"/>
            </a:xfrm>
            <a:prstGeom prst="rect">
              <a:avLst/>
            </a:prstGeom>
            <a:solidFill>
              <a:schemeClr val="bg1"/>
            </a:solidFill>
          </p:spPr>
          <p:txBody>
            <a:bodyPr wrap="square" lIns="102361" tIns="51179" rIns="102361" bIns="51179" rtlCol="0">
              <a:spAutoFit/>
            </a:bodyPr>
            <a:lstStyle/>
            <a:p>
              <a:pPr algn="ctr"/>
              <a:r>
                <a:rPr lang="fr-FR" sz="1300" b="1" u="sng" dirty="0"/>
                <a:t>Distribution (%) des classes de perte par bassin</a:t>
              </a:r>
            </a:p>
          </p:txBody>
        </p:sp>
      </p:grpSp>
      <p:sp>
        <p:nvSpPr>
          <p:cNvPr id="14" name="Titre 1"/>
          <p:cNvSpPr txBox="1">
            <a:spLocks/>
          </p:cNvSpPr>
          <p:nvPr/>
        </p:nvSpPr>
        <p:spPr>
          <a:xfrm>
            <a:off x="1524000" y="342476"/>
            <a:ext cx="6228184" cy="422229"/>
          </a:xfrm>
          <a:prstGeom prst="rect">
            <a:avLst/>
          </a:prstGeom>
        </p:spPr>
        <p:txBody>
          <a:bodyPr vert="horz" lIns="91440" tIns="45720" rIns="91440" bIns="45720" rtlCol="0" anchor="b">
            <a:noAutofit/>
          </a:bodyPr>
          <a:lstStyle>
            <a:lvl1pPr algn="l" defTabSz="914400" rtl="0" eaLnBrk="1" latinLnBrk="0" hangingPunct="1">
              <a:lnSpc>
                <a:spcPct val="80000"/>
              </a:lnSpc>
              <a:spcBef>
                <a:spcPct val="0"/>
              </a:spcBef>
              <a:buNone/>
              <a:defRPr sz="2800" b="1" kern="1000" spc="0" normalizeH="0" baseline="0">
                <a:solidFill>
                  <a:schemeClr val="bg1"/>
                </a:solidFill>
                <a:latin typeface="Liberation Sans Narrow" pitchFamily="34" charset="0"/>
                <a:ea typeface="DejaVu Sans Condensed" pitchFamily="34" charset="0"/>
                <a:cs typeface="DejaVu Sans Condensed" pitchFamily="34" charset="0"/>
              </a:defRPr>
            </a:lvl1pPr>
          </a:lstStyle>
          <a:p>
            <a:endParaRPr lang="fr-FR" dirty="0"/>
          </a:p>
        </p:txBody>
      </p:sp>
      <p:sp>
        <p:nvSpPr>
          <p:cNvPr id="16" name="ZoneTexte 15"/>
          <p:cNvSpPr txBox="1"/>
          <p:nvPr/>
        </p:nvSpPr>
        <p:spPr>
          <a:xfrm>
            <a:off x="5990494" y="2060848"/>
            <a:ext cx="936104" cy="703522"/>
          </a:xfrm>
          <a:prstGeom prst="rect">
            <a:avLst/>
          </a:prstGeom>
          <a:solidFill>
            <a:schemeClr val="bg1"/>
          </a:solidFill>
        </p:spPr>
        <p:txBody>
          <a:bodyPr wrap="square" lIns="102361" tIns="51179" rIns="102361" bIns="51179" rtlCol="0">
            <a:spAutoFit/>
          </a:bodyPr>
          <a:lstStyle/>
          <a:p>
            <a:pPr algn="ctr"/>
            <a:r>
              <a:rPr lang="fr-FR" sz="1300" b="1" u="sng" dirty="0"/>
              <a:t>Perte de richesse (%)</a:t>
            </a:r>
          </a:p>
        </p:txBody>
      </p:sp>
      <p:sp>
        <p:nvSpPr>
          <p:cNvPr id="17" name="Forme libre 16"/>
          <p:cNvSpPr/>
          <p:nvPr/>
        </p:nvSpPr>
        <p:spPr>
          <a:xfrm>
            <a:off x="5762652" y="1046775"/>
            <a:ext cx="1197444" cy="1052491"/>
          </a:xfrm>
          <a:custGeom>
            <a:avLst/>
            <a:gdLst>
              <a:gd name="connsiteX0" fmla="*/ 977895 w 1197444"/>
              <a:gd name="connsiteY0" fmla="*/ 0 h 1052491"/>
              <a:gd name="connsiteX1" fmla="*/ 977895 w 1197444"/>
              <a:gd name="connsiteY1" fmla="*/ 0 h 1052491"/>
              <a:gd name="connsiteX2" fmla="*/ 213808 w 1197444"/>
              <a:gd name="connsiteY2" fmla="*/ 25052 h 1052491"/>
              <a:gd name="connsiteX3" fmla="*/ 126126 w 1197444"/>
              <a:gd name="connsiteY3" fmla="*/ 37578 h 1052491"/>
              <a:gd name="connsiteX4" fmla="*/ 38443 w 1197444"/>
              <a:gd name="connsiteY4" fmla="*/ 75156 h 1052491"/>
              <a:gd name="connsiteX5" fmla="*/ 13391 w 1197444"/>
              <a:gd name="connsiteY5" fmla="*/ 125260 h 1052491"/>
              <a:gd name="connsiteX6" fmla="*/ 25917 w 1197444"/>
              <a:gd name="connsiteY6" fmla="*/ 313150 h 1052491"/>
              <a:gd name="connsiteX7" fmla="*/ 50969 w 1197444"/>
              <a:gd name="connsiteY7" fmla="*/ 388307 h 1052491"/>
              <a:gd name="connsiteX8" fmla="*/ 151178 w 1197444"/>
              <a:gd name="connsiteY8" fmla="*/ 475989 h 1052491"/>
              <a:gd name="connsiteX9" fmla="*/ 176230 w 1197444"/>
              <a:gd name="connsiteY9" fmla="*/ 538619 h 1052491"/>
              <a:gd name="connsiteX10" fmla="*/ 201282 w 1197444"/>
              <a:gd name="connsiteY10" fmla="*/ 588723 h 1052491"/>
              <a:gd name="connsiteX11" fmla="*/ 213808 w 1197444"/>
              <a:gd name="connsiteY11" fmla="*/ 688931 h 1052491"/>
              <a:gd name="connsiteX12" fmla="*/ 226334 w 1197444"/>
              <a:gd name="connsiteY12" fmla="*/ 801666 h 1052491"/>
              <a:gd name="connsiteX13" fmla="*/ 263912 w 1197444"/>
              <a:gd name="connsiteY13" fmla="*/ 839244 h 1052491"/>
              <a:gd name="connsiteX14" fmla="*/ 276438 w 1197444"/>
              <a:gd name="connsiteY14" fmla="*/ 901874 h 1052491"/>
              <a:gd name="connsiteX15" fmla="*/ 326542 w 1197444"/>
              <a:gd name="connsiteY15" fmla="*/ 964504 h 1052491"/>
              <a:gd name="connsiteX16" fmla="*/ 389172 w 1197444"/>
              <a:gd name="connsiteY16" fmla="*/ 989556 h 1052491"/>
              <a:gd name="connsiteX17" fmla="*/ 739901 w 1197444"/>
              <a:gd name="connsiteY17" fmla="*/ 1002082 h 1052491"/>
              <a:gd name="connsiteX18" fmla="*/ 1115682 w 1197444"/>
              <a:gd name="connsiteY18" fmla="*/ 1039660 h 1052491"/>
              <a:gd name="connsiteX19" fmla="*/ 1190838 w 1197444"/>
              <a:gd name="connsiteY19" fmla="*/ 1002082 h 1052491"/>
              <a:gd name="connsiteX20" fmla="*/ 1140734 w 1197444"/>
              <a:gd name="connsiteY20" fmla="*/ 851770 h 1052491"/>
              <a:gd name="connsiteX21" fmla="*/ 1103156 w 1197444"/>
              <a:gd name="connsiteY21" fmla="*/ 626301 h 1052491"/>
              <a:gd name="connsiteX22" fmla="*/ 1090630 w 1197444"/>
              <a:gd name="connsiteY22" fmla="*/ 563671 h 1052491"/>
              <a:gd name="connsiteX23" fmla="*/ 1065578 w 1197444"/>
              <a:gd name="connsiteY23" fmla="*/ 501041 h 1052491"/>
              <a:gd name="connsiteX24" fmla="*/ 1040526 w 1197444"/>
              <a:gd name="connsiteY24" fmla="*/ 413359 h 1052491"/>
              <a:gd name="connsiteX25" fmla="*/ 1028000 w 1197444"/>
              <a:gd name="connsiteY25" fmla="*/ 50104 h 1052491"/>
              <a:gd name="connsiteX26" fmla="*/ 977895 w 1197444"/>
              <a:gd name="connsiteY26" fmla="*/ 25052 h 1052491"/>
              <a:gd name="connsiteX27" fmla="*/ 977895 w 1197444"/>
              <a:gd name="connsiteY27" fmla="*/ 0 h 105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97444" h="1052491">
                <a:moveTo>
                  <a:pt x="977895" y="0"/>
                </a:moveTo>
                <a:lnTo>
                  <a:pt x="977895" y="0"/>
                </a:lnTo>
                <a:cubicBezTo>
                  <a:pt x="730765" y="5258"/>
                  <a:pt x="465479" y="1083"/>
                  <a:pt x="213808" y="25052"/>
                </a:cubicBezTo>
                <a:cubicBezTo>
                  <a:pt x="184417" y="27851"/>
                  <a:pt x="155353" y="33403"/>
                  <a:pt x="126126" y="37578"/>
                </a:cubicBezTo>
                <a:cubicBezTo>
                  <a:pt x="103668" y="45064"/>
                  <a:pt x="53922" y="59677"/>
                  <a:pt x="38443" y="75156"/>
                </a:cubicBezTo>
                <a:cubicBezTo>
                  <a:pt x="25239" y="88360"/>
                  <a:pt x="21742" y="108559"/>
                  <a:pt x="13391" y="125260"/>
                </a:cubicBezTo>
                <a:cubicBezTo>
                  <a:pt x="-5862" y="221525"/>
                  <a:pt x="-6558" y="183250"/>
                  <a:pt x="25917" y="313150"/>
                </a:cubicBezTo>
                <a:cubicBezTo>
                  <a:pt x="32322" y="338769"/>
                  <a:pt x="38144" y="365223"/>
                  <a:pt x="50969" y="388307"/>
                </a:cubicBezTo>
                <a:cubicBezTo>
                  <a:pt x="62266" y="408642"/>
                  <a:pt x="142911" y="469375"/>
                  <a:pt x="151178" y="475989"/>
                </a:cubicBezTo>
                <a:cubicBezTo>
                  <a:pt x="159529" y="496866"/>
                  <a:pt x="167098" y="518072"/>
                  <a:pt x="176230" y="538619"/>
                </a:cubicBezTo>
                <a:cubicBezTo>
                  <a:pt x="183814" y="555682"/>
                  <a:pt x="196753" y="570608"/>
                  <a:pt x="201282" y="588723"/>
                </a:cubicBezTo>
                <a:cubicBezTo>
                  <a:pt x="209446" y="621381"/>
                  <a:pt x="209875" y="655499"/>
                  <a:pt x="213808" y="688931"/>
                </a:cubicBezTo>
                <a:cubicBezTo>
                  <a:pt x="218226" y="726482"/>
                  <a:pt x="214378" y="765797"/>
                  <a:pt x="226334" y="801666"/>
                </a:cubicBezTo>
                <a:cubicBezTo>
                  <a:pt x="231936" y="818471"/>
                  <a:pt x="251386" y="826718"/>
                  <a:pt x="263912" y="839244"/>
                </a:cubicBezTo>
                <a:cubicBezTo>
                  <a:pt x="268087" y="860121"/>
                  <a:pt x="266917" y="882832"/>
                  <a:pt x="276438" y="901874"/>
                </a:cubicBezTo>
                <a:cubicBezTo>
                  <a:pt x="288394" y="925787"/>
                  <a:pt x="305439" y="948090"/>
                  <a:pt x="326542" y="964504"/>
                </a:cubicBezTo>
                <a:cubicBezTo>
                  <a:pt x="344290" y="978308"/>
                  <a:pt x="366779" y="987520"/>
                  <a:pt x="389172" y="989556"/>
                </a:cubicBezTo>
                <a:cubicBezTo>
                  <a:pt x="505676" y="1000147"/>
                  <a:pt x="622991" y="997907"/>
                  <a:pt x="739901" y="1002082"/>
                </a:cubicBezTo>
                <a:cubicBezTo>
                  <a:pt x="997171" y="1066400"/>
                  <a:pt x="871631" y="1057092"/>
                  <a:pt x="1115682" y="1039660"/>
                </a:cubicBezTo>
                <a:cubicBezTo>
                  <a:pt x="1127696" y="1035655"/>
                  <a:pt x="1187705" y="1019314"/>
                  <a:pt x="1190838" y="1002082"/>
                </a:cubicBezTo>
                <a:cubicBezTo>
                  <a:pt x="1208662" y="904048"/>
                  <a:pt x="1189911" y="900947"/>
                  <a:pt x="1140734" y="851770"/>
                </a:cubicBezTo>
                <a:cubicBezTo>
                  <a:pt x="1111597" y="735222"/>
                  <a:pt x="1138496" y="850122"/>
                  <a:pt x="1103156" y="626301"/>
                </a:cubicBezTo>
                <a:cubicBezTo>
                  <a:pt x="1099836" y="605271"/>
                  <a:pt x="1096748" y="584063"/>
                  <a:pt x="1090630" y="563671"/>
                </a:cubicBezTo>
                <a:cubicBezTo>
                  <a:pt x="1084169" y="542134"/>
                  <a:pt x="1072688" y="522372"/>
                  <a:pt x="1065578" y="501041"/>
                </a:cubicBezTo>
                <a:cubicBezTo>
                  <a:pt x="1055966" y="472204"/>
                  <a:pt x="1048877" y="442586"/>
                  <a:pt x="1040526" y="413359"/>
                </a:cubicBezTo>
                <a:cubicBezTo>
                  <a:pt x="1036351" y="292274"/>
                  <a:pt x="1047292" y="169715"/>
                  <a:pt x="1028000" y="50104"/>
                </a:cubicBezTo>
                <a:cubicBezTo>
                  <a:pt x="1025027" y="31669"/>
                  <a:pt x="995058" y="32408"/>
                  <a:pt x="977895" y="25052"/>
                </a:cubicBezTo>
                <a:cubicBezTo>
                  <a:pt x="965759" y="19851"/>
                  <a:pt x="977895" y="4175"/>
                  <a:pt x="977895"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8267996" y="4777408"/>
            <a:ext cx="1428404" cy="307777"/>
          </a:xfrm>
          <a:prstGeom prst="rect">
            <a:avLst/>
          </a:prstGeom>
          <a:noFill/>
        </p:spPr>
        <p:txBody>
          <a:bodyPr wrap="none" rtlCol="0">
            <a:spAutoFit/>
          </a:bodyPr>
          <a:lstStyle/>
          <a:p>
            <a:r>
              <a:rPr lang="fr-FR" sz="1400" dirty="0"/>
              <a:t>Merg </a:t>
            </a:r>
            <a:r>
              <a:rPr lang="fr-FR" sz="1400" i="1" dirty="0"/>
              <a:t>et al., </a:t>
            </a:r>
            <a:r>
              <a:rPr lang="fr-FR" sz="1400" dirty="0"/>
              <a:t>2020</a:t>
            </a:r>
          </a:p>
        </p:txBody>
      </p:sp>
      <p:sp>
        <p:nvSpPr>
          <p:cNvPr id="20" name="ZoneTexte 19"/>
          <p:cNvSpPr txBox="1"/>
          <p:nvPr/>
        </p:nvSpPr>
        <p:spPr>
          <a:xfrm>
            <a:off x="82059" y="6492615"/>
            <a:ext cx="1628331" cy="338554"/>
          </a:xfrm>
          <a:prstGeom prst="rect">
            <a:avLst/>
          </a:prstGeom>
          <a:noFill/>
        </p:spPr>
        <p:txBody>
          <a:bodyPr wrap="none" rtlCol="0">
            <a:spAutoFit/>
          </a:bodyPr>
          <a:lstStyle/>
          <a:p>
            <a:r>
              <a:rPr lang="fr-FR" sz="1600" b="1" dirty="0">
                <a:solidFill>
                  <a:srgbClr val="00A3A6"/>
                </a:solidFill>
              </a:rPr>
              <a:t>Merg </a:t>
            </a:r>
            <a:r>
              <a:rPr lang="fr-FR" sz="1600" b="1" i="1" dirty="0">
                <a:solidFill>
                  <a:srgbClr val="00A3A6"/>
                </a:solidFill>
              </a:rPr>
              <a:t>et al., </a:t>
            </a:r>
            <a:r>
              <a:rPr lang="fr-FR" sz="1600" b="1" dirty="0">
                <a:solidFill>
                  <a:srgbClr val="00A3A6"/>
                </a:solidFill>
              </a:rPr>
              <a:t>2020</a:t>
            </a:r>
          </a:p>
        </p:txBody>
      </p:sp>
      <p:sp>
        <p:nvSpPr>
          <p:cNvPr id="11" name="Ellipse 10"/>
          <p:cNvSpPr/>
          <p:nvPr/>
        </p:nvSpPr>
        <p:spPr>
          <a:xfrm>
            <a:off x="7172325" y="1704975"/>
            <a:ext cx="2580618" cy="5429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itre 3">
            <a:extLst>
              <a:ext uri="{FF2B5EF4-FFF2-40B4-BE49-F238E27FC236}">
                <a16:creationId xmlns:a16="http://schemas.microsoft.com/office/drawing/2014/main" id="{B04BF84E-87D9-44F4-AA24-825D16CC57AD}"/>
              </a:ext>
            </a:extLst>
          </p:cNvPr>
          <p:cNvSpPr>
            <a:spLocks noGrp="1"/>
          </p:cNvSpPr>
          <p:nvPr/>
        </p:nvSpPr>
        <p:spPr>
          <a:xfrm>
            <a:off x="426243" y="-109861"/>
            <a:ext cx="12632571" cy="888251"/>
          </a:xfrm>
          <a:prstGeom prst="rect">
            <a:avLst/>
          </a:prstGeom>
        </p:spPr>
        <p:txBody>
          <a:bodyPr vert="horz" lIns="0" tIns="46800" rIns="91440" bIns="45720" rtlCol="0" anchor="ctr" anchorCtr="0">
            <a:normAutofit/>
          </a:bodyPr>
          <a:lstStyle>
            <a:lvl1pPr marL="457200" indent="-457200" algn="l" defTabSz="914400" rtl="0" eaLnBrk="1" latinLnBrk="0" hangingPunct="1">
              <a:lnSpc>
                <a:spcPct val="90000"/>
              </a:lnSpc>
              <a:spcBef>
                <a:spcPct val="0"/>
              </a:spcBef>
              <a:buSzPct val="125000"/>
              <a:buFontTx/>
              <a:buBlip>
                <a:blip r:embed="rId5"/>
              </a:buBlip>
              <a:defRPr sz="3000" b="1" kern="1200">
                <a:solidFill>
                  <a:srgbClr val="00A3A6"/>
                </a:solidFill>
                <a:latin typeface="+mj-lt"/>
                <a:ea typeface="+mj-ea"/>
                <a:cs typeface="+mj-cs"/>
              </a:defRPr>
            </a:lvl1pPr>
          </a:lstStyle>
          <a:p>
            <a:r>
              <a:rPr lang="fr-FR" sz="2800" dirty="0"/>
              <a:t>Contexte: des fleuves historiquement colonisés par les migrateurs amphihalins </a:t>
            </a:r>
          </a:p>
        </p:txBody>
      </p:sp>
      <p:sp>
        <p:nvSpPr>
          <p:cNvPr id="3" name="Rectangle 2"/>
          <p:cNvSpPr/>
          <p:nvPr/>
        </p:nvSpPr>
        <p:spPr>
          <a:xfrm>
            <a:off x="5990494" y="520738"/>
            <a:ext cx="5947141" cy="400110"/>
          </a:xfrm>
          <a:prstGeom prst="rect">
            <a:avLst/>
          </a:prstGeom>
        </p:spPr>
        <p:txBody>
          <a:bodyPr wrap="none">
            <a:spAutoFit/>
          </a:bodyPr>
          <a:lstStyle/>
          <a:p>
            <a:r>
              <a:rPr lang="fr-FR" sz="2000" dirty="0">
                <a:solidFill>
                  <a:srgbClr val="00A3A6"/>
                </a:solidFill>
              </a:rPr>
              <a:t>Un déclin majeur des poissons migrateurs dans la Seine</a:t>
            </a:r>
          </a:p>
        </p:txBody>
      </p:sp>
    </p:spTree>
    <p:custDataLst>
      <p:tags r:id="rId1"/>
    </p:custDataLst>
    <p:extLst>
      <p:ext uri="{BB962C8B-B14F-4D97-AF65-F5344CB8AC3E}">
        <p14:creationId xmlns:p14="http://schemas.microsoft.com/office/powerpoint/2010/main" val="66824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4" grpId="0" animBg="1"/>
      <p:bldP spid="17" grpId="0" animBg="1"/>
      <p:bldP spid="18"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059" t="12065" r="57487" b="17694"/>
          <a:stretch/>
        </p:blipFill>
        <p:spPr bwMode="auto">
          <a:xfrm>
            <a:off x="419831" y="452573"/>
            <a:ext cx="11172825" cy="6405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a:extLst>
              <a:ext uri="{FF2B5EF4-FFF2-40B4-BE49-F238E27FC236}">
                <a16:creationId xmlns:a16="http://schemas.microsoft.com/office/drawing/2014/main" id="{BA9A524E-897B-4A56-8CF7-461D57F6587D}"/>
              </a:ext>
            </a:extLst>
          </p:cNvPr>
          <p:cNvSpPr/>
          <p:nvPr/>
        </p:nvSpPr>
        <p:spPr>
          <a:xfrm>
            <a:off x="7657671" y="2223323"/>
            <a:ext cx="3456384" cy="648072"/>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dirty="0"/>
              <a:t>Poissons migrateurs et espèces résidentes</a:t>
            </a:r>
          </a:p>
        </p:txBody>
      </p:sp>
      <p:sp>
        <p:nvSpPr>
          <p:cNvPr id="15" name="Rectangle 14">
            <a:extLst>
              <a:ext uri="{FF2B5EF4-FFF2-40B4-BE49-F238E27FC236}">
                <a16:creationId xmlns:a16="http://schemas.microsoft.com/office/drawing/2014/main" id="{442D3F91-AC10-42DC-A625-74F5CFFBE424}"/>
              </a:ext>
            </a:extLst>
          </p:cNvPr>
          <p:cNvSpPr/>
          <p:nvPr/>
        </p:nvSpPr>
        <p:spPr>
          <a:xfrm>
            <a:off x="1034360" y="861642"/>
            <a:ext cx="3879398" cy="756084"/>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dirty="0"/>
              <a:t>Axe Seine et principaux affluents =&gt; continuité longitudinale</a:t>
            </a:r>
          </a:p>
        </p:txBody>
      </p:sp>
      <p:sp>
        <p:nvSpPr>
          <p:cNvPr id="16" name="Rectangle 15">
            <a:extLst>
              <a:ext uri="{FF2B5EF4-FFF2-40B4-BE49-F238E27FC236}">
                <a16:creationId xmlns:a16="http://schemas.microsoft.com/office/drawing/2014/main" id="{596AAC7F-B3DD-458E-AE4C-D5C2C3FBB08F}"/>
              </a:ext>
            </a:extLst>
          </p:cNvPr>
          <p:cNvSpPr/>
          <p:nvPr/>
        </p:nvSpPr>
        <p:spPr>
          <a:xfrm>
            <a:off x="1025018" y="3136958"/>
            <a:ext cx="3456384" cy="75354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dirty="0"/>
              <a:t>Influence des obstacles physiques et  barrières physico-chimiques</a:t>
            </a:r>
          </a:p>
        </p:txBody>
      </p:sp>
      <p:sp>
        <p:nvSpPr>
          <p:cNvPr id="17" name="Rectangle 16">
            <a:extLst>
              <a:ext uri="{FF2B5EF4-FFF2-40B4-BE49-F238E27FC236}">
                <a16:creationId xmlns:a16="http://schemas.microsoft.com/office/drawing/2014/main" id="{A7FE16C3-24E3-41BE-BA7D-A05FF726694C}"/>
              </a:ext>
            </a:extLst>
          </p:cNvPr>
          <p:cNvSpPr/>
          <p:nvPr/>
        </p:nvSpPr>
        <p:spPr>
          <a:xfrm>
            <a:off x="6696614" y="4027157"/>
            <a:ext cx="3768114" cy="648072"/>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dirty="0"/>
              <a:t>Approche historique et prospective (changement climatique)</a:t>
            </a:r>
          </a:p>
        </p:txBody>
      </p:sp>
      <p:sp>
        <p:nvSpPr>
          <p:cNvPr id="18" name="Rectangle 17">
            <a:extLst>
              <a:ext uri="{FF2B5EF4-FFF2-40B4-BE49-F238E27FC236}">
                <a16:creationId xmlns:a16="http://schemas.microsoft.com/office/drawing/2014/main" id="{D7D1D98C-51F2-4AD7-8A64-A118D4A37AC7}"/>
              </a:ext>
            </a:extLst>
          </p:cNvPr>
          <p:cNvSpPr/>
          <p:nvPr/>
        </p:nvSpPr>
        <p:spPr>
          <a:xfrm>
            <a:off x="1137855" y="5111833"/>
            <a:ext cx="3672408" cy="648072"/>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dirty="0"/>
              <a:t>Enjeux de communication auprès des différents acteurs</a:t>
            </a:r>
          </a:p>
        </p:txBody>
      </p:sp>
      <p:grpSp>
        <p:nvGrpSpPr>
          <p:cNvPr id="4" name="Groupe 3"/>
          <p:cNvGrpSpPr/>
          <p:nvPr/>
        </p:nvGrpSpPr>
        <p:grpSpPr>
          <a:xfrm>
            <a:off x="1300226" y="1218532"/>
            <a:ext cx="9986899" cy="5168522"/>
            <a:chOff x="-223774" y="1218532"/>
            <a:chExt cx="9986899" cy="5168522"/>
          </a:xfrm>
        </p:grpSpPr>
        <p:sp>
          <p:nvSpPr>
            <p:cNvPr id="12" name="Rectangle 11">
              <a:extLst>
                <a:ext uri="{FF2B5EF4-FFF2-40B4-BE49-F238E27FC236}">
                  <a16:creationId xmlns:a16="http://schemas.microsoft.com/office/drawing/2014/main" id="{AC11B204-27F4-478F-BFD7-44F2E1D04F48}"/>
                </a:ext>
              </a:extLst>
            </p:cNvPr>
            <p:cNvSpPr/>
            <p:nvPr/>
          </p:nvSpPr>
          <p:spPr>
            <a:xfrm>
              <a:off x="-223774" y="2125788"/>
              <a:ext cx="3705603" cy="639403"/>
            </a:xfrm>
            <a:prstGeom prst="rect">
              <a:avLst/>
            </a:prstGeom>
            <a:solidFill>
              <a:srgbClr val="92D050"/>
            </a:solidFill>
            <a:ln>
              <a:solidFill>
                <a:schemeClr val="accent3">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fr-FR" b="1" dirty="0"/>
                <a:t>Hydrologue – Changement clim</a:t>
              </a:r>
            </a:p>
            <a:p>
              <a:pPr algn="ctr"/>
              <a:r>
                <a:rPr lang="fr-FR" i="1" dirty="0"/>
                <a:t>Ecole des mines</a:t>
              </a:r>
            </a:p>
          </p:txBody>
        </p:sp>
        <p:sp>
          <p:nvSpPr>
            <p:cNvPr id="13" name="Rectangle 12">
              <a:extLst>
                <a:ext uri="{FF2B5EF4-FFF2-40B4-BE49-F238E27FC236}">
                  <a16:creationId xmlns:a16="http://schemas.microsoft.com/office/drawing/2014/main" id="{4017A6AE-2F83-45F7-9494-96ED677C7EBD}"/>
                </a:ext>
              </a:extLst>
            </p:cNvPr>
            <p:cNvSpPr/>
            <p:nvPr/>
          </p:nvSpPr>
          <p:spPr>
            <a:xfrm>
              <a:off x="4908001" y="1218532"/>
              <a:ext cx="2953862" cy="639403"/>
            </a:xfrm>
            <a:prstGeom prst="rect">
              <a:avLst/>
            </a:prstGeom>
            <a:solidFill>
              <a:srgbClr val="92D050"/>
            </a:solidFill>
            <a:ln>
              <a:solidFill>
                <a:schemeClr val="accent3">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fr-FR" b="1" dirty="0"/>
                <a:t>Ecologue de la CE</a:t>
              </a:r>
            </a:p>
            <a:p>
              <a:pPr algn="ctr"/>
              <a:r>
                <a:rPr lang="fr-FR" i="1" dirty="0" err="1"/>
                <a:t>Irstea</a:t>
              </a:r>
              <a:r>
                <a:rPr lang="fr-FR" i="1" dirty="0"/>
                <a:t> Antony et Bordeaux</a:t>
              </a:r>
            </a:p>
          </p:txBody>
        </p:sp>
        <p:sp>
          <p:nvSpPr>
            <p:cNvPr id="19" name="Rectangle 18">
              <a:extLst>
                <a:ext uri="{FF2B5EF4-FFF2-40B4-BE49-F238E27FC236}">
                  <a16:creationId xmlns:a16="http://schemas.microsoft.com/office/drawing/2014/main" id="{F34AFEF3-0E99-47CA-B01D-B26B2B4BF357}"/>
                </a:ext>
              </a:extLst>
            </p:cNvPr>
            <p:cNvSpPr/>
            <p:nvPr/>
          </p:nvSpPr>
          <p:spPr>
            <a:xfrm>
              <a:off x="748108" y="4022407"/>
              <a:ext cx="3734136" cy="639403"/>
            </a:xfrm>
            <a:prstGeom prst="rect">
              <a:avLst/>
            </a:prstGeom>
            <a:solidFill>
              <a:srgbClr val="92D050"/>
            </a:solidFill>
            <a:ln>
              <a:solidFill>
                <a:schemeClr val="accent3">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fr-FR" b="1" dirty="0"/>
                <a:t>Historien – Trajectoire Socio-éco </a:t>
              </a:r>
            </a:p>
            <a:p>
              <a:pPr algn="ctr"/>
              <a:r>
                <a:rPr lang="fr-FR" i="1" dirty="0"/>
                <a:t>UPMC</a:t>
              </a:r>
            </a:p>
          </p:txBody>
        </p:sp>
        <p:sp>
          <p:nvSpPr>
            <p:cNvPr id="20" name="Rectangle 19">
              <a:extLst>
                <a:ext uri="{FF2B5EF4-FFF2-40B4-BE49-F238E27FC236}">
                  <a16:creationId xmlns:a16="http://schemas.microsoft.com/office/drawing/2014/main" id="{AD513F6A-DD0E-43F3-8579-20A9D5EF9990}"/>
                </a:ext>
              </a:extLst>
            </p:cNvPr>
            <p:cNvSpPr/>
            <p:nvPr/>
          </p:nvSpPr>
          <p:spPr>
            <a:xfrm>
              <a:off x="4172002" y="3178204"/>
              <a:ext cx="2953862" cy="639403"/>
            </a:xfrm>
            <a:prstGeom prst="rect">
              <a:avLst/>
            </a:prstGeom>
            <a:solidFill>
              <a:srgbClr val="92D050"/>
            </a:solidFill>
            <a:ln>
              <a:solidFill>
                <a:schemeClr val="accent3">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fr-FR" b="1" dirty="0"/>
                <a:t>Géographe – Enjeux CE</a:t>
              </a:r>
            </a:p>
            <a:p>
              <a:pPr algn="ctr"/>
              <a:r>
                <a:rPr lang="fr-FR" i="1" dirty="0"/>
                <a:t>Univ Nanterre</a:t>
              </a:r>
            </a:p>
          </p:txBody>
        </p:sp>
        <p:sp>
          <p:nvSpPr>
            <p:cNvPr id="21" name="Rectangle 20">
              <a:extLst>
                <a:ext uri="{FF2B5EF4-FFF2-40B4-BE49-F238E27FC236}">
                  <a16:creationId xmlns:a16="http://schemas.microsoft.com/office/drawing/2014/main" id="{FA939550-B66F-4109-928B-AC2387A55336}"/>
                </a:ext>
              </a:extLst>
            </p:cNvPr>
            <p:cNvSpPr/>
            <p:nvPr/>
          </p:nvSpPr>
          <p:spPr>
            <a:xfrm>
              <a:off x="3889012" y="5587385"/>
              <a:ext cx="5874113" cy="799669"/>
            </a:xfrm>
            <a:prstGeom prst="rect">
              <a:avLst/>
            </a:prstGeom>
            <a:solidFill>
              <a:srgbClr val="92D050"/>
            </a:solidFill>
            <a:ln>
              <a:solidFill>
                <a:schemeClr val="accent3">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fr-FR" b="1" dirty="0"/>
                <a:t>Fédérateurs  de connaissances et appui à la gestion</a:t>
              </a:r>
            </a:p>
            <a:p>
              <a:pPr algn="ctr"/>
              <a:r>
                <a:rPr lang="fr-FR" i="1" dirty="0"/>
                <a:t>SEINORMIGR, UFBSN, IAU, GIP Seine-Aval</a:t>
              </a:r>
            </a:p>
          </p:txBody>
        </p:sp>
      </p:grpSp>
      <p:sp>
        <p:nvSpPr>
          <p:cNvPr id="25" name="Titre 3">
            <a:extLst>
              <a:ext uri="{FF2B5EF4-FFF2-40B4-BE49-F238E27FC236}">
                <a16:creationId xmlns:a16="http://schemas.microsoft.com/office/drawing/2014/main" id="{B04BF84E-87D9-44F4-AA24-825D16CC57AD}"/>
              </a:ext>
            </a:extLst>
          </p:cNvPr>
          <p:cNvSpPr>
            <a:spLocks noGrp="1"/>
          </p:cNvSpPr>
          <p:nvPr/>
        </p:nvSpPr>
        <p:spPr>
          <a:xfrm>
            <a:off x="606577" y="-236851"/>
            <a:ext cx="10876918" cy="888251"/>
          </a:xfrm>
          <a:prstGeom prst="rect">
            <a:avLst/>
          </a:prstGeom>
        </p:spPr>
        <p:txBody>
          <a:bodyPr vert="horz" lIns="0" tIns="46800" rIns="91440" bIns="45720" rtlCol="0" anchor="ctr" anchorCtr="0">
            <a:normAutofit fontScale="85000" lnSpcReduction="10000"/>
          </a:bodyPr>
          <a:lstStyle>
            <a:lvl1pPr marL="457200" indent="-457200" algn="l" defTabSz="914400" rtl="0" eaLnBrk="1" latinLnBrk="0" hangingPunct="1">
              <a:lnSpc>
                <a:spcPct val="90000"/>
              </a:lnSpc>
              <a:spcBef>
                <a:spcPct val="0"/>
              </a:spcBef>
              <a:buSzPct val="125000"/>
              <a:buFontTx/>
              <a:buBlip>
                <a:blip r:embed="rId3"/>
              </a:buBlip>
              <a:defRPr sz="3000" b="1" kern="1200">
                <a:solidFill>
                  <a:srgbClr val="00A3A6"/>
                </a:solidFill>
                <a:latin typeface="+mj-lt"/>
                <a:ea typeface="+mj-ea"/>
                <a:cs typeface="+mj-cs"/>
              </a:defRPr>
            </a:lvl1pPr>
          </a:lstStyle>
          <a:p>
            <a:pPr>
              <a:lnSpc>
                <a:spcPct val="160000"/>
              </a:lnSpc>
            </a:pPr>
            <a:r>
              <a:rPr lang="fr-FR" dirty="0" err="1"/>
              <a:t>CONtinuite</a:t>
            </a:r>
            <a:r>
              <a:rPr lang="fr-FR" dirty="0"/>
              <a:t> écologique de la Seine et </a:t>
            </a:r>
            <a:r>
              <a:rPr lang="fr-FR" dirty="0" err="1"/>
              <a:t>interêt</a:t>
            </a:r>
            <a:r>
              <a:rPr lang="fr-FR" dirty="0"/>
              <a:t> des </a:t>
            </a:r>
            <a:r>
              <a:rPr lang="fr-FR" dirty="0" err="1"/>
              <a:t>ACteurs</a:t>
            </a:r>
            <a:r>
              <a:rPr lang="fr-FR" dirty="0"/>
              <a:t> pour sa </a:t>
            </a:r>
            <a:r>
              <a:rPr lang="fr-FR" dirty="0" err="1"/>
              <a:t>REstauration</a:t>
            </a:r>
            <a:endParaRPr lang="fr-FR" dirty="0"/>
          </a:p>
        </p:txBody>
      </p:sp>
    </p:spTree>
    <p:extLst>
      <p:ext uri="{BB962C8B-B14F-4D97-AF65-F5344CB8AC3E}">
        <p14:creationId xmlns:p14="http://schemas.microsoft.com/office/powerpoint/2010/main" val="104765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Résultat de recherche d'images pour &quot;champs image dessin&quo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45226"/>
          <a:stretch/>
        </p:blipFill>
        <p:spPr bwMode="auto">
          <a:xfrm>
            <a:off x="4079777" y="2799158"/>
            <a:ext cx="1629859" cy="725913"/>
          </a:xfrm>
          <a:prstGeom prst="rect">
            <a:avLst/>
          </a:prstGeom>
          <a:noFill/>
          <a:extLst>
            <a:ext uri="{909E8E84-426E-40DD-AFC4-6F175D3DCCD1}">
              <a14:hiddenFill xmlns:a14="http://schemas.microsoft.com/office/drawing/2010/main">
                <a:solidFill>
                  <a:srgbClr val="FFFFFF"/>
                </a:solidFill>
              </a14:hiddenFill>
            </a:ext>
          </a:extLst>
        </p:spPr>
      </p:pic>
      <p:sp>
        <p:nvSpPr>
          <p:cNvPr id="7" name="Forme libre 6"/>
          <p:cNvSpPr>
            <a:spLocks noChangeAspect="1"/>
          </p:cNvSpPr>
          <p:nvPr/>
        </p:nvSpPr>
        <p:spPr>
          <a:xfrm>
            <a:off x="1515619" y="1726880"/>
            <a:ext cx="8857331" cy="5053991"/>
          </a:xfrm>
          <a:custGeom>
            <a:avLst/>
            <a:gdLst>
              <a:gd name="connsiteX0" fmla="*/ 7660 w 5279725"/>
              <a:gd name="connsiteY0" fmla="*/ 1874520 h 2538598"/>
              <a:gd name="connsiteX1" fmla="*/ 144820 w 5279725"/>
              <a:gd name="connsiteY1" fmla="*/ 1996440 h 2538598"/>
              <a:gd name="connsiteX2" fmla="*/ 297220 w 5279725"/>
              <a:gd name="connsiteY2" fmla="*/ 1996440 h 2538598"/>
              <a:gd name="connsiteX3" fmla="*/ 487720 w 5279725"/>
              <a:gd name="connsiteY3" fmla="*/ 2042160 h 2538598"/>
              <a:gd name="connsiteX4" fmla="*/ 609640 w 5279725"/>
              <a:gd name="connsiteY4" fmla="*/ 2034540 h 2538598"/>
              <a:gd name="connsiteX5" fmla="*/ 762040 w 5279725"/>
              <a:gd name="connsiteY5" fmla="*/ 1935480 h 2538598"/>
              <a:gd name="connsiteX6" fmla="*/ 1143040 w 5279725"/>
              <a:gd name="connsiteY6" fmla="*/ 1684020 h 2538598"/>
              <a:gd name="connsiteX7" fmla="*/ 1196380 w 5279725"/>
              <a:gd name="connsiteY7" fmla="*/ 1539240 h 2538598"/>
              <a:gd name="connsiteX8" fmla="*/ 1272580 w 5279725"/>
              <a:gd name="connsiteY8" fmla="*/ 1356360 h 2538598"/>
              <a:gd name="connsiteX9" fmla="*/ 1364020 w 5279725"/>
              <a:gd name="connsiteY9" fmla="*/ 1295400 h 2538598"/>
              <a:gd name="connsiteX10" fmla="*/ 1303060 w 5279725"/>
              <a:gd name="connsiteY10" fmla="*/ 1150620 h 2538598"/>
              <a:gd name="connsiteX11" fmla="*/ 1196380 w 5279725"/>
              <a:gd name="connsiteY11" fmla="*/ 1043940 h 2538598"/>
              <a:gd name="connsiteX12" fmla="*/ 1181140 w 5279725"/>
              <a:gd name="connsiteY12" fmla="*/ 868680 h 2538598"/>
              <a:gd name="connsiteX13" fmla="*/ 1310680 w 5279725"/>
              <a:gd name="connsiteY13" fmla="*/ 723900 h 2538598"/>
              <a:gd name="connsiteX14" fmla="*/ 1447840 w 5279725"/>
              <a:gd name="connsiteY14" fmla="*/ 693420 h 2538598"/>
              <a:gd name="connsiteX15" fmla="*/ 1546900 w 5279725"/>
              <a:gd name="connsiteY15" fmla="*/ 624840 h 2538598"/>
              <a:gd name="connsiteX16" fmla="*/ 1691680 w 5279725"/>
              <a:gd name="connsiteY16" fmla="*/ 617220 h 2538598"/>
              <a:gd name="connsiteX17" fmla="*/ 1996480 w 5279725"/>
              <a:gd name="connsiteY17" fmla="*/ 541020 h 2538598"/>
              <a:gd name="connsiteX18" fmla="*/ 2133640 w 5279725"/>
              <a:gd name="connsiteY18" fmla="*/ 480060 h 2538598"/>
              <a:gd name="connsiteX19" fmla="*/ 2255560 w 5279725"/>
              <a:gd name="connsiteY19" fmla="*/ 502920 h 2538598"/>
              <a:gd name="connsiteX20" fmla="*/ 2529880 w 5279725"/>
              <a:gd name="connsiteY20" fmla="*/ 533400 h 2538598"/>
              <a:gd name="connsiteX21" fmla="*/ 2659420 w 5279725"/>
              <a:gd name="connsiteY21" fmla="*/ 601980 h 2538598"/>
              <a:gd name="connsiteX22" fmla="*/ 2606080 w 5279725"/>
              <a:gd name="connsiteY22" fmla="*/ 777240 h 2538598"/>
              <a:gd name="connsiteX23" fmla="*/ 2522260 w 5279725"/>
              <a:gd name="connsiteY23" fmla="*/ 952500 h 2538598"/>
              <a:gd name="connsiteX24" fmla="*/ 2735620 w 5279725"/>
              <a:gd name="connsiteY24" fmla="*/ 1051560 h 2538598"/>
              <a:gd name="connsiteX25" fmla="*/ 2895640 w 5279725"/>
              <a:gd name="connsiteY25" fmla="*/ 952500 h 2538598"/>
              <a:gd name="connsiteX26" fmla="*/ 3093760 w 5279725"/>
              <a:gd name="connsiteY26" fmla="*/ 1028700 h 2538598"/>
              <a:gd name="connsiteX27" fmla="*/ 3139480 w 5279725"/>
              <a:gd name="connsiteY27" fmla="*/ 1196340 h 2538598"/>
              <a:gd name="connsiteX28" fmla="*/ 3238540 w 5279725"/>
              <a:gd name="connsiteY28" fmla="*/ 1272540 h 2538598"/>
              <a:gd name="connsiteX29" fmla="*/ 3390940 w 5279725"/>
              <a:gd name="connsiteY29" fmla="*/ 1310640 h 2538598"/>
              <a:gd name="connsiteX30" fmla="*/ 3604300 w 5279725"/>
              <a:gd name="connsiteY30" fmla="*/ 1303020 h 2538598"/>
              <a:gd name="connsiteX31" fmla="*/ 3680500 w 5279725"/>
              <a:gd name="connsiteY31" fmla="*/ 1135380 h 2538598"/>
              <a:gd name="connsiteX32" fmla="*/ 3650020 w 5279725"/>
              <a:gd name="connsiteY32" fmla="*/ 1036320 h 2538598"/>
              <a:gd name="connsiteX33" fmla="*/ 3749080 w 5279725"/>
              <a:gd name="connsiteY33" fmla="*/ 952500 h 2538598"/>
              <a:gd name="connsiteX34" fmla="*/ 3886240 w 5279725"/>
              <a:gd name="connsiteY34" fmla="*/ 1005840 h 2538598"/>
              <a:gd name="connsiteX35" fmla="*/ 4160560 w 5279725"/>
              <a:gd name="connsiteY35" fmla="*/ 1028700 h 2538598"/>
              <a:gd name="connsiteX36" fmla="*/ 4320580 w 5279725"/>
              <a:gd name="connsiteY36" fmla="*/ 960120 h 2538598"/>
              <a:gd name="connsiteX37" fmla="*/ 4511080 w 5279725"/>
              <a:gd name="connsiteY37" fmla="*/ 914400 h 2538598"/>
              <a:gd name="connsiteX38" fmla="*/ 4442500 w 5279725"/>
              <a:gd name="connsiteY38" fmla="*/ 815340 h 2538598"/>
              <a:gd name="connsiteX39" fmla="*/ 4335820 w 5279725"/>
              <a:gd name="connsiteY39" fmla="*/ 754380 h 2538598"/>
              <a:gd name="connsiteX40" fmla="*/ 4373920 w 5279725"/>
              <a:gd name="connsiteY40" fmla="*/ 609600 h 2538598"/>
              <a:gd name="connsiteX41" fmla="*/ 4564420 w 5279725"/>
              <a:gd name="connsiteY41" fmla="*/ 563880 h 2538598"/>
              <a:gd name="connsiteX42" fmla="*/ 4953040 w 5279725"/>
              <a:gd name="connsiteY42" fmla="*/ 510540 h 2538598"/>
              <a:gd name="connsiteX43" fmla="*/ 5082580 w 5279725"/>
              <a:gd name="connsiteY43" fmla="*/ 472440 h 2538598"/>
              <a:gd name="connsiteX44" fmla="*/ 5158780 w 5279725"/>
              <a:gd name="connsiteY44" fmla="*/ 411480 h 2538598"/>
              <a:gd name="connsiteX45" fmla="*/ 5151160 w 5279725"/>
              <a:gd name="connsiteY45" fmla="*/ 335280 h 2538598"/>
              <a:gd name="connsiteX46" fmla="*/ 5250220 w 5279725"/>
              <a:gd name="connsiteY46" fmla="*/ 236220 h 2538598"/>
              <a:gd name="connsiteX47" fmla="*/ 5151160 w 5279725"/>
              <a:gd name="connsiteY47" fmla="*/ 137160 h 2538598"/>
              <a:gd name="connsiteX48" fmla="*/ 5059720 w 5279725"/>
              <a:gd name="connsiteY48" fmla="*/ 68580 h 2538598"/>
              <a:gd name="connsiteX49" fmla="*/ 5014000 w 5279725"/>
              <a:gd name="connsiteY49" fmla="*/ 53340 h 2538598"/>
              <a:gd name="connsiteX50" fmla="*/ 5044480 w 5279725"/>
              <a:gd name="connsiteY50" fmla="*/ 0 h 2538598"/>
              <a:gd name="connsiteX51" fmla="*/ 5067340 w 5279725"/>
              <a:gd name="connsiteY51" fmla="*/ 53340 h 2538598"/>
              <a:gd name="connsiteX52" fmla="*/ 5181640 w 5279725"/>
              <a:gd name="connsiteY52" fmla="*/ 114300 h 2538598"/>
              <a:gd name="connsiteX53" fmla="*/ 5265460 w 5279725"/>
              <a:gd name="connsiteY53" fmla="*/ 198120 h 2538598"/>
              <a:gd name="connsiteX54" fmla="*/ 5273080 w 5279725"/>
              <a:gd name="connsiteY54" fmla="*/ 312420 h 2538598"/>
              <a:gd name="connsiteX55" fmla="*/ 5196880 w 5279725"/>
              <a:gd name="connsiteY55" fmla="*/ 381000 h 2538598"/>
              <a:gd name="connsiteX56" fmla="*/ 5212120 w 5279725"/>
              <a:gd name="connsiteY56" fmla="*/ 487680 h 2538598"/>
              <a:gd name="connsiteX57" fmla="*/ 5166400 w 5279725"/>
              <a:gd name="connsiteY57" fmla="*/ 533400 h 2538598"/>
              <a:gd name="connsiteX58" fmla="*/ 4686340 w 5279725"/>
              <a:gd name="connsiteY58" fmla="*/ 601980 h 2538598"/>
              <a:gd name="connsiteX59" fmla="*/ 4472980 w 5279725"/>
              <a:gd name="connsiteY59" fmla="*/ 617220 h 2538598"/>
              <a:gd name="connsiteX60" fmla="*/ 4412020 w 5279725"/>
              <a:gd name="connsiteY60" fmla="*/ 655320 h 2538598"/>
              <a:gd name="connsiteX61" fmla="*/ 4442500 w 5279725"/>
              <a:gd name="connsiteY61" fmla="*/ 731520 h 2538598"/>
              <a:gd name="connsiteX62" fmla="*/ 4579660 w 5279725"/>
              <a:gd name="connsiteY62" fmla="*/ 807720 h 2538598"/>
              <a:gd name="connsiteX63" fmla="*/ 4617760 w 5279725"/>
              <a:gd name="connsiteY63" fmla="*/ 914400 h 2538598"/>
              <a:gd name="connsiteX64" fmla="*/ 4533940 w 5279725"/>
              <a:gd name="connsiteY64" fmla="*/ 967740 h 2538598"/>
              <a:gd name="connsiteX65" fmla="*/ 4343440 w 5279725"/>
              <a:gd name="connsiteY65" fmla="*/ 1005840 h 2538598"/>
              <a:gd name="connsiteX66" fmla="*/ 4259620 w 5279725"/>
              <a:gd name="connsiteY66" fmla="*/ 1036320 h 2538598"/>
              <a:gd name="connsiteX67" fmla="*/ 4175800 w 5279725"/>
              <a:gd name="connsiteY67" fmla="*/ 1089660 h 2538598"/>
              <a:gd name="connsiteX68" fmla="*/ 3924340 w 5279725"/>
              <a:gd name="connsiteY68" fmla="*/ 1074420 h 2538598"/>
              <a:gd name="connsiteX69" fmla="*/ 3779560 w 5279725"/>
              <a:gd name="connsiteY69" fmla="*/ 1013460 h 2538598"/>
              <a:gd name="connsiteX70" fmla="*/ 3756700 w 5279725"/>
              <a:gd name="connsiteY70" fmla="*/ 1082040 h 2538598"/>
              <a:gd name="connsiteX71" fmla="*/ 3756700 w 5279725"/>
              <a:gd name="connsiteY71" fmla="*/ 1143000 h 2538598"/>
              <a:gd name="connsiteX72" fmla="*/ 3733840 w 5279725"/>
              <a:gd name="connsiteY72" fmla="*/ 1257300 h 2538598"/>
              <a:gd name="connsiteX73" fmla="*/ 3627160 w 5279725"/>
              <a:gd name="connsiteY73" fmla="*/ 1341120 h 2538598"/>
              <a:gd name="connsiteX74" fmla="*/ 3520480 w 5279725"/>
              <a:gd name="connsiteY74" fmla="*/ 1409700 h 2538598"/>
              <a:gd name="connsiteX75" fmla="*/ 3337600 w 5279725"/>
              <a:gd name="connsiteY75" fmla="*/ 1424940 h 2538598"/>
              <a:gd name="connsiteX76" fmla="*/ 3192820 w 5279725"/>
              <a:gd name="connsiteY76" fmla="*/ 1402080 h 2538598"/>
              <a:gd name="connsiteX77" fmla="*/ 3078520 w 5279725"/>
              <a:gd name="connsiteY77" fmla="*/ 1303020 h 2538598"/>
              <a:gd name="connsiteX78" fmla="*/ 2971840 w 5279725"/>
              <a:gd name="connsiteY78" fmla="*/ 1295400 h 2538598"/>
              <a:gd name="connsiteX79" fmla="*/ 2888020 w 5279725"/>
              <a:gd name="connsiteY79" fmla="*/ 1310640 h 2538598"/>
              <a:gd name="connsiteX80" fmla="*/ 2819440 w 5279725"/>
              <a:gd name="connsiteY80" fmla="*/ 1226820 h 2538598"/>
              <a:gd name="connsiteX81" fmla="*/ 2788960 w 5279725"/>
              <a:gd name="connsiteY81" fmla="*/ 1135380 h 2538598"/>
              <a:gd name="connsiteX82" fmla="*/ 2720380 w 5279725"/>
              <a:gd name="connsiteY82" fmla="*/ 1150620 h 2538598"/>
              <a:gd name="connsiteX83" fmla="*/ 2537500 w 5279725"/>
              <a:gd name="connsiteY83" fmla="*/ 1150620 h 2538598"/>
              <a:gd name="connsiteX84" fmla="*/ 2438440 w 5279725"/>
              <a:gd name="connsiteY84" fmla="*/ 1104900 h 2538598"/>
              <a:gd name="connsiteX85" fmla="*/ 2407960 w 5279725"/>
              <a:gd name="connsiteY85" fmla="*/ 929640 h 2538598"/>
              <a:gd name="connsiteX86" fmla="*/ 2476540 w 5279725"/>
              <a:gd name="connsiteY86" fmla="*/ 800100 h 2538598"/>
              <a:gd name="connsiteX87" fmla="*/ 2499400 w 5279725"/>
              <a:gd name="connsiteY87" fmla="*/ 701040 h 2538598"/>
              <a:gd name="connsiteX88" fmla="*/ 2423200 w 5279725"/>
              <a:gd name="connsiteY88" fmla="*/ 609600 h 2538598"/>
              <a:gd name="connsiteX89" fmla="*/ 2286040 w 5279725"/>
              <a:gd name="connsiteY89" fmla="*/ 579120 h 2538598"/>
              <a:gd name="connsiteX90" fmla="*/ 2126020 w 5279725"/>
              <a:gd name="connsiteY90" fmla="*/ 594360 h 2538598"/>
              <a:gd name="connsiteX91" fmla="*/ 2049820 w 5279725"/>
              <a:gd name="connsiteY91" fmla="*/ 647700 h 2538598"/>
              <a:gd name="connsiteX92" fmla="*/ 1996480 w 5279725"/>
              <a:gd name="connsiteY92" fmla="*/ 731520 h 2538598"/>
              <a:gd name="connsiteX93" fmla="*/ 1783120 w 5279725"/>
              <a:gd name="connsiteY93" fmla="*/ 723900 h 2538598"/>
              <a:gd name="connsiteX94" fmla="*/ 1638340 w 5279725"/>
              <a:gd name="connsiteY94" fmla="*/ 807720 h 2538598"/>
              <a:gd name="connsiteX95" fmla="*/ 1531660 w 5279725"/>
              <a:gd name="connsiteY95" fmla="*/ 906780 h 2538598"/>
              <a:gd name="connsiteX96" fmla="*/ 1638340 w 5279725"/>
              <a:gd name="connsiteY96" fmla="*/ 1051560 h 2538598"/>
              <a:gd name="connsiteX97" fmla="*/ 1691680 w 5279725"/>
              <a:gd name="connsiteY97" fmla="*/ 1196340 h 2538598"/>
              <a:gd name="connsiteX98" fmla="*/ 1653580 w 5279725"/>
              <a:gd name="connsiteY98" fmla="*/ 1287780 h 2538598"/>
              <a:gd name="connsiteX99" fmla="*/ 1623100 w 5279725"/>
              <a:gd name="connsiteY99" fmla="*/ 1485900 h 2538598"/>
              <a:gd name="connsiteX100" fmla="*/ 1676440 w 5279725"/>
              <a:gd name="connsiteY100" fmla="*/ 1691640 h 2538598"/>
              <a:gd name="connsiteX101" fmla="*/ 1638340 w 5279725"/>
              <a:gd name="connsiteY101" fmla="*/ 1775460 h 2538598"/>
              <a:gd name="connsiteX102" fmla="*/ 1638340 w 5279725"/>
              <a:gd name="connsiteY102" fmla="*/ 1943100 h 2538598"/>
              <a:gd name="connsiteX103" fmla="*/ 1645960 w 5279725"/>
              <a:gd name="connsiteY103" fmla="*/ 2095500 h 2538598"/>
              <a:gd name="connsiteX104" fmla="*/ 2110780 w 5279725"/>
              <a:gd name="connsiteY104" fmla="*/ 2194560 h 2538598"/>
              <a:gd name="connsiteX105" fmla="*/ 2400340 w 5279725"/>
              <a:gd name="connsiteY105" fmla="*/ 2217420 h 2538598"/>
              <a:gd name="connsiteX106" fmla="*/ 2537500 w 5279725"/>
              <a:gd name="connsiteY106" fmla="*/ 2263140 h 2538598"/>
              <a:gd name="connsiteX107" fmla="*/ 2735620 w 5279725"/>
              <a:gd name="connsiteY107" fmla="*/ 2453640 h 2538598"/>
              <a:gd name="connsiteX108" fmla="*/ 2545120 w 5279725"/>
              <a:gd name="connsiteY108" fmla="*/ 2529840 h 2538598"/>
              <a:gd name="connsiteX109" fmla="*/ 1775500 w 5279725"/>
              <a:gd name="connsiteY109" fmla="*/ 2506980 h 2538598"/>
              <a:gd name="connsiteX110" fmla="*/ 1242100 w 5279725"/>
              <a:gd name="connsiteY110" fmla="*/ 2468880 h 2538598"/>
              <a:gd name="connsiteX111" fmla="*/ 800140 w 5279725"/>
              <a:gd name="connsiteY111" fmla="*/ 2537460 h 2538598"/>
              <a:gd name="connsiteX112" fmla="*/ 373420 w 5279725"/>
              <a:gd name="connsiteY112" fmla="*/ 2506980 h 2538598"/>
              <a:gd name="connsiteX113" fmla="*/ 53380 w 5279725"/>
              <a:gd name="connsiteY113" fmla="*/ 2446020 h 2538598"/>
              <a:gd name="connsiteX114" fmla="*/ 22900 w 5279725"/>
              <a:gd name="connsiteY114" fmla="*/ 2202180 h 2538598"/>
              <a:gd name="connsiteX115" fmla="*/ 7660 w 5279725"/>
              <a:gd name="connsiteY115" fmla="*/ 1874520 h 253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279725" h="2538598">
                <a:moveTo>
                  <a:pt x="7660" y="1874520"/>
                </a:moveTo>
                <a:cubicBezTo>
                  <a:pt x="27980" y="1840230"/>
                  <a:pt x="96560" y="1976120"/>
                  <a:pt x="144820" y="1996440"/>
                </a:cubicBezTo>
                <a:cubicBezTo>
                  <a:pt x="193080" y="2016760"/>
                  <a:pt x="240070" y="1988820"/>
                  <a:pt x="297220" y="1996440"/>
                </a:cubicBezTo>
                <a:cubicBezTo>
                  <a:pt x="354370" y="2004060"/>
                  <a:pt x="435650" y="2035810"/>
                  <a:pt x="487720" y="2042160"/>
                </a:cubicBezTo>
                <a:cubicBezTo>
                  <a:pt x="539790" y="2048510"/>
                  <a:pt x="563920" y="2052320"/>
                  <a:pt x="609640" y="2034540"/>
                </a:cubicBezTo>
                <a:cubicBezTo>
                  <a:pt x="655360" y="2016760"/>
                  <a:pt x="762040" y="1935480"/>
                  <a:pt x="762040" y="1935480"/>
                </a:cubicBezTo>
                <a:cubicBezTo>
                  <a:pt x="850940" y="1877060"/>
                  <a:pt x="1070650" y="1750060"/>
                  <a:pt x="1143040" y="1684020"/>
                </a:cubicBezTo>
                <a:cubicBezTo>
                  <a:pt x="1215430" y="1617980"/>
                  <a:pt x="1174790" y="1593850"/>
                  <a:pt x="1196380" y="1539240"/>
                </a:cubicBezTo>
                <a:cubicBezTo>
                  <a:pt x="1217970" y="1484630"/>
                  <a:pt x="1244640" y="1397000"/>
                  <a:pt x="1272580" y="1356360"/>
                </a:cubicBezTo>
                <a:cubicBezTo>
                  <a:pt x="1300520" y="1315720"/>
                  <a:pt x="1358940" y="1329690"/>
                  <a:pt x="1364020" y="1295400"/>
                </a:cubicBezTo>
                <a:cubicBezTo>
                  <a:pt x="1369100" y="1261110"/>
                  <a:pt x="1331000" y="1192530"/>
                  <a:pt x="1303060" y="1150620"/>
                </a:cubicBezTo>
                <a:cubicBezTo>
                  <a:pt x="1275120" y="1108710"/>
                  <a:pt x="1216700" y="1090930"/>
                  <a:pt x="1196380" y="1043940"/>
                </a:cubicBezTo>
                <a:cubicBezTo>
                  <a:pt x="1176060" y="996950"/>
                  <a:pt x="1162090" y="922020"/>
                  <a:pt x="1181140" y="868680"/>
                </a:cubicBezTo>
                <a:cubicBezTo>
                  <a:pt x="1200190" y="815340"/>
                  <a:pt x="1266230" y="753110"/>
                  <a:pt x="1310680" y="723900"/>
                </a:cubicBezTo>
                <a:cubicBezTo>
                  <a:pt x="1355130" y="694690"/>
                  <a:pt x="1408470" y="709930"/>
                  <a:pt x="1447840" y="693420"/>
                </a:cubicBezTo>
                <a:cubicBezTo>
                  <a:pt x="1487210" y="676910"/>
                  <a:pt x="1506260" y="637540"/>
                  <a:pt x="1546900" y="624840"/>
                </a:cubicBezTo>
                <a:cubicBezTo>
                  <a:pt x="1587540" y="612140"/>
                  <a:pt x="1616750" y="631190"/>
                  <a:pt x="1691680" y="617220"/>
                </a:cubicBezTo>
                <a:cubicBezTo>
                  <a:pt x="1766610" y="603250"/>
                  <a:pt x="1922820" y="563880"/>
                  <a:pt x="1996480" y="541020"/>
                </a:cubicBezTo>
                <a:cubicBezTo>
                  <a:pt x="2070140" y="518160"/>
                  <a:pt x="2090460" y="486410"/>
                  <a:pt x="2133640" y="480060"/>
                </a:cubicBezTo>
                <a:cubicBezTo>
                  <a:pt x="2176820" y="473710"/>
                  <a:pt x="2189520" y="494030"/>
                  <a:pt x="2255560" y="502920"/>
                </a:cubicBezTo>
                <a:cubicBezTo>
                  <a:pt x="2321600" y="511810"/>
                  <a:pt x="2462570" y="516890"/>
                  <a:pt x="2529880" y="533400"/>
                </a:cubicBezTo>
                <a:cubicBezTo>
                  <a:pt x="2597190" y="549910"/>
                  <a:pt x="2646720" y="561340"/>
                  <a:pt x="2659420" y="601980"/>
                </a:cubicBezTo>
                <a:cubicBezTo>
                  <a:pt x="2672120" y="642620"/>
                  <a:pt x="2628940" y="718820"/>
                  <a:pt x="2606080" y="777240"/>
                </a:cubicBezTo>
                <a:cubicBezTo>
                  <a:pt x="2583220" y="835660"/>
                  <a:pt x="2500670" y="906780"/>
                  <a:pt x="2522260" y="952500"/>
                </a:cubicBezTo>
                <a:cubicBezTo>
                  <a:pt x="2543850" y="998220"/>
                  <a:pt x="2673390" y="1051560"/>
                  <a:pt x="2735620" y="1051560"/>
                </a:cubicBezTo>
                <a:cubicBezTo>
                  <a:pt x="2797850" y="1051560"/>
                  <a:pt x="2835950" y="956310"/>
                  <a:pt x="2895640" y="952500"/>
                </a:cubicBezTo>
                <a:cubicBezTo>
                  <a:pt x="2955330" y="948690"/>
                  <a:pt x="3053120" y="988060"/>
                  <a:pt x="3093760" y="1028700"/>
                </a:cubicBezTo>
                <a:cubicBezTo>
                  <a:pt x="3134400" y="1069340"/>
                  <a:pt x="3115350" y="1155700"/>
                  <a:pt x="3139480" y="1196340"/>
                </a:cubicBezTo>
                <a:cubicBezTo>
                  <a:pt x="3163610" y="1236980"/>
                  <a:pt x="3196630" y="1253490"/>
                  <a:pt x="3238540" y="1272540"/>
                </a:cubicBezTo>
                <a:cubicBezTo>
                  <a:pt x="3280450" y="1291590"/>
                  <a:pt x="3329980" y="1305560"/>
                  <a:pt x="3390940" y="1310640"/>
                </a:cubicBezTo>
                <a:cubicBezTo>
                  <a:pt x="3451900" y="1315720"/>
                  <a:pt x="3556040" y="1332230"/>
                  <a:pt x="3604300" y="1303020"/>
                </a:cubicBezTo>
                <a:cubicBezTo>
                  <a:pt x="3652560" y="1273810"/>
                  <a:pt x="3672880" y="1179830"/>
                  <a:pt x="3680500" y="1135380"/>
                </a:cubicBezTo>
                <a:cubicBezTo>
                  <a:pt x="3688120" y="1090930"/>
                  <a:pt x="3638590" y="1066800"/>
                  <a:pt x="3650020" y="1036320"/>
                </a:cubicBezTo>
                <a:cubicBezTo>
                  <a:pt x="3661450" y="1005840"/>
                  <a:pt x="3709710" y="957580"/>
                  <a:pt x="3749080" y="952500"/>
                </a:cubicBezTo>
                <a:cubicBezTo>
                  <a:pt x="3788450" y="947420"/>
                  <a:pt x="3817660" y="993140"/>
                  <a:pt x="3886240" y="1005840"/>
                </a:cubicBezTo>
                <a:cubicBezTo>
                  <a:pt x="3954820" y="1018540"/>
                  <a:pt x="4088170" y="1036320"/>
                  <a:pt x="4160560" y="1028700"/>
                </a:cubicBezTo>
                <a:cubicBezTo>
                  <a:pt x="4232950" y="1021080"/>
                  <a:pt x="4262160" y="979170"/>
                  <a:pt x="4320580" y="960120"/>
                </a:cubicBezTo>
                <a:cubicBezTo>
                  <a:pt x="4379000" y="941070"/>
                  <a:pt x="4490760" y="938530"/>
                  <a:pt x="4511080" y="914400"/>
                </a:cubicBezTo>
                <a:cubicBezTo>
                  <a:pt x="4531400" y="890270"/>
                  <a:pt x="4471710" y="842010"/>
                  <a:pt x="4442500" y="815340"/>
                </a:cubicBezTo>
                <a:cubicBezTo>
                  <a:pt x="4413290" y="788670"/>
                  <a:pt x="4347250" y="788670"/>
                  <a:pt x="4335820" y="754380"/>
                </a:cubicBezTo>
                <a:cubicBezTo>
                  <a:pt x="4324390" y="720090"/>
                  <a:pt x="4335820" y="641350"/>
                  <a:pt x="4373920" y="609600"/>
                </a:cubicBezTo>
                <a:cubicBezTo>
                  <a:pt x="4412020" y="577850"/>
                  <a:pt x="4467900" y="580390"/>
                  <a:pt x="4564420" y="563880"/>
                </a:cubicBezTo>
                <a:cubicBezTo>
                  <a:pt x="4660940" y="547370"/>
                  <a:pt x="4866680" y="525780"/>
                  <a:pt x="4953040" y="510540"/>
                </a:cubicBezTo>
                <a:cubicBezTo>
                  <a:pt x="5039400" y="495300"/>
                  <a:pt x="5048290" y="488950"/>
                  <a:pt x="5082580" y="472440"/>
                </a:cubicBezTo>
                <a:cubicBezTo>
                  <a:pt x="5116870" y="455930"/>
                  <a:pt x="5147350" y="434340"/>
                  <a:pt x="5158780" y="411480"/>
                </a:cubicBezTo>
                <a:cubicBezTo>
                  <a:pt x="5170210" y="388620"/>
                  <a:pt x="5135920" y="364490"/>
                  <a:pt x="5151160" y="335280"/>
                </a:cubicBezTo>
                <a:cubicBezTo>
                  <a:pt x="5166400" y="306070"/>
                  <a:pt x="5250220" y="269240"/>
                  <a:pt x="5250220" y="236220"/>
                </a:cubicBezTo>
                <a:cubicBezTo>
                  <a:pt x="5250220" y="203200"/>
                  <a:pt x="5182910" y="165100"/>
                  <a:pt x="5151160" y="137160"/>
                </a:cubicBezTo>
                <a:cubicBezTo>
                  <a:pt x="5119410" y="109220"/>
                  <a:pt x="5082580" y="82550"/>
                  <a:pt x="5059720" y="68580"/>
                </a:cubicBezTo>
                <a:cubicBezTo>
                  <a:pt x="5036860" y="54610"/>
                  <a:pt x="5016540" y="64770"/>
                  <a:pt x="5014000" y="53340"/>
                </a:cubicBezTo>
                <a:cubicBezTo>
                  <a:pt x="5011460" y="41910"/>
                  <a:pt x="5035590" y="0"/>
                  <a:pt x="5044480" y="0"/>
                </a:cubicBezTo>
                <a:cubicBezTo>
                  <a:pt x="5053370" y="0"/>
                  <a:pt x="5044480" y="34290"/>
                  <a:pt x="5067340" y="53340"/>
                </a:cubicBezTo>
                <a:cubicBezTo>
                  <a:pt x="5090200" y="72390"/>
                  <a:pt x="5148620" y="90170"/>
                  <a:pt x="5181640" y="114300"/>
                </a:cubicBezTo>
                <a:cubicBezTo>
                  <a:pt x="5214660" y="138430"/>
                  <a:pt x="5250220" y="165100"/>
                  <a:pt x="5265460" y="198120"/>
                </a:cubicBezTo>
                <a:cubicBezTo>
                  <a:pt x="5280700" y="231140"/>
                  <a:pt x="5284510" y="281940"/>
                  <a:pt x="5273080" y="312420"/>
                </a:cubicBezTo>
                <a:cubicBezTo>
                  <a:pt x="5261650" y="342900"/>
                  <a:pt x="5207040" y="351790"/>
                  <a:pt x="5196880" y="381000"/>
                </a:cubicBezTo>
                <a:cubicBezTo>
                  <a:pt x="5186720" y="410210"/>
                  <a:pt x="5217200" y="462280"/>
                  <a:pt x="5212120" y="487680"/>
                </a:cubicBezTo>
                <a:cubicBezTo>
                  <a:pt x="5207040" y="513080"/>
                  <a:pt x="5254030" y="514350"/>
                  <a:pt x="5166400" y="533400"/>
                </a:cubicBezTo>
                <a:cubicBezTo>
                  <a:pt x="5078770" y="552450"/>
                  <a:pt x="4801910" y="588010"/>
                  <a:pt x="4686340" y="601980"/>
                </a:cubicBezTo>
                <a:cubicBezTo>
                  <a:pt x="4570770" y="615950"/>
                  <a:pt x="4518700" y="608330"/>
                  <a:pt x="4472980" y="617220"/>
                </a:cubicBezTo>
                <a:cubicBezTo>
                  <a:pt x="4427260" y="626110"/>
                  <a:pt x="4417100" y="636270"/>
                  <a:pt x="4412020" y="655320"/>
                </a:cubicBezTo>
                <a:cubicBezTo>
                  <a:pt x="4406940" y="674370"/>
                  <a:pt x="4414560" y="706120"/>
                  <a:pt x="4442500" y="731520"/>
                </a:cubicBezTo>
                <a:cubicBezTo>
                  <a:pt x="4470440" y="756920"/>
                  <a:pt x="4550450" y="777240"/>
                  <a:pt x="4579660" y="807720"/>
                </a:cubicBezTo>
                <a:cubicBezTo>
                  <a:pt x="4608870" y="838200"/>
                  <a:pt x="4625380" y="887730"/>
                  <a:pt x="4617760" y="914400"/>
                </a:cubicBezTo>
                <a:cubicBezTo>
                  <a:pt x="4610140" y="941070"/>
                  <a:pt x="4579660" y="952500"/>
                  <a:pt x="4533940" y="967740"/>
                </a:cubicBezTo>
                <a:cubicBezTo>
                  <a:pt x="4488220" y="982980"/>
                  <a:pt x="4389160" y="994410"/>
                  <a:pt x="4343440" y="1005840"/>
                </a:cubicBezTo>
                <a:cubicBezTo>
                  <a:pt x="4297720" y="1017270"/>
                  <a:pt x="4287560" y="1022350"/>
                  <a:pt x="4259620" y="1036320"/>
                </a:cubicBezTo>
                <a:cubicBezTo>
                  <a:pt x="4231680" y="1050290"/>
                  <a:pt x="4231680" y="1083310"/>
                  <a:pt x="4175800" y="1089660"/>
                </a:cubicBezTo>
                <a:cubicBezTo>
                  <a:pt x="4119920" y="1096010"/>
                  <a:pt x="3990380" y="1087120"/>
                  <a:pt x="3924340" y="1074420"/>
                </a:cubicBezTo>
                <a:cubicBezTo>
                  <a:pt x="3858300" y="1061720"/>
                  <a:pt x="3807500" y="1012190"/>
                  <a:pt x="3779560" y="1013460"/>
                </a:cubicBezTo>
                <a:cubicBezTo>
                  <a:pt x="3751620" y="1014730"/>
                  <a:pt x="3760510" y="1060450"/>
                  <a:pt x="3756700" y="1082040"/>
                </a:cubicBezTo>
                <a:cubicBezTo>
                  <a:pt x="3752890" y="1103630"/>
                  <a:pt x="3760510" y="1113790"/>
                  <a:pt x="3756700" y="1143000"/>
                </a:cubicBezTo>
                <a:cubicBezTo>
                  <a:pt x="3752890" y="1172210"/>
                  <a:pt x="3755430" y="1224280"/>
                  <a:pt x="3733840" y="1257300"/>
                </a:cubicBezTo>
                <a:cubicBezTo>
                  <a:pt x="3712250" y="1290320"/>
                  <a:pt x="3662720" y="1315720"/>
                  <a:pt x="3627160" y="1341120"/>
                </a:cubicBezTo>
                <a:cubicBezTo>
                  <a:pt x="3591600" y="1366520"/>
                  <a:pt x="3568740" y="1395730"/>
                  <a:pt x="3520480" y="1409700"/>
                </a:cubicBezTo>
                <a:cubicBezTo>
                  <a:pt x="3472220" y="1423670"/>
                  <a:pt x="3392210" y="1426210"/>
                  <a:pt x="3337600" y="1424940"/>
                </a:cubicBezTo>
                <a:cubicBezTo>
                  <a:pt x="3282990" y="1423670"/>
                  <a:pt x="3236000" y="1422400"/>
                  <a:pt x="3192820" y="1402080"/>
                </a:cubicBezTo>
                <a:cubicBezTo>
                  <a:pt x="3149640" y="1381760"/>
                  <a:pt x="3115350" y="1320800"/>
                  <a:pt x="3078520" y="1303020"/>
                </a:cubicBezTo>
                <a:cubicBezTo>
                  <a:pt x="3041690" y="1285240"/>
                  <a:pt x="3003590" y="1294130"/>
                  <a:pt x="2971840" y="1295400"/>
                </a:cubicBezTo>
                <a:cubicBezTo>
                  <a:pt x="2940090" y="1296670"/>
                  <a:pt x="2913420" y="1322070"/>
                  <a:pt x="2888020" y="1310640"/>
                </a:cubicBezTo>
                <a:cubicBezTo>
                  <a:pt x="2862620" y="1299210"/>
                  <a:pt x="2835950" y="1256030"/>
                  <a:pt x="2819440" y="1226820"/>
                </a:cubicBezTo>
                <a:cubicBezTo>
                  <a:pt x="2802930" y="1197610"/>
                  <a:pt x="2805470" y="1148080"/>
                  <a:pt x="2788960" y="1135380"/>
                </a:cubicBezTo>
                <a:cubicBezTo>
                  <a:pt x="2772450" y="1122680"/>
                  <a:pt x="2762290" y="1148080"/>
                  <a:pt x="2720380" y="1150620"/>
                </a:cubicBezTo>
                <a:cubicBezTo>
                  <a:pt x="2678470" y="1153160"/>
                  <a:pt x="2584490" y="1158240"/>
                  <a:pt x="2537500" y="1150620"/>
                </a:cubicBezTo>
                <a:cubicBezTo>
                  <a:pt x="2490510" y="1143000"/>
                  <a:pt x="2460030" y="1141730"/>
                  <a:pt x="2438440" y="1104900"/>
                </a:cubicBezTo>
                <a:cubicBezTo>
                  <a:pt x="2416850" y="1068070"/>
                  <a:pt x="2401610" y="980440"/>
                  <a:pt x="2407960" y="929640"/>
                </a:cubicBezTo>
                <a:cubicBezTo>
                  <a:pt x="2414310" y="878840"/>
                  <a:pt x="2461300" y="838200"/>
                  <a:pt x="2476540" y="800100"/>
                </a:cubicBezTo>
                <a:cubicBezTo>
                  <a:pt x="2491780" y="762000"/>
                  <a:pt x="2508290" y="732790"/>
                  <a:pt x="2499400" y="701040"/>
                </a:cubicBezTo>
                <a:cubicBezTo>
                  <a:pt x="2490510" y="669290"/>
                  <a:pt x="2458760" y="629920"/>
                  <a:pt x="2423200" y="609600"/>
                </a:cubicBezTo>
                <a:cubicBezTo>
                  <a:pt x="2387640" y="589280"/>
                  <a:pt x="2335570" y="581660"/>
                  <a:pt x="2286040" y="579120"/>
                </a:cubicBezTo>
                <a:cubicBezTo>
                  <a:pt x="2236510" y="576580"/>
                  <a:pt x="2165390" y="582930"/>
                  <a:pt x="2126020" y="594360"/>
                </a:cubicBezTo>
                <a:cubicBezTo>
                  <a:pt x="2086650" y="605790"/>
                  <a:pt x="2071410" y="624840"/>
                  <a:pt x="2049820" y="647700"/>
                </a:cubicBezTo>
                <a:cubicBezTo>
                  <a:pt x="2028230" y="670560"/>
                  <a:pt x="2040930" y="718820"/>
                  <a:pt x="1996480" y="731520"/>
                </a:cubicBezTo>
                <a:cubicBezTo>
                  <a:pt x="1952030" y="744220"/>
                  <a:pt x="1842810" y="711200"/>
                  <a:pt x="1783120" y="723900"/>
                </a:cubicBezTo>
                <a:cubicBezTo>
                  <a:pt x="1723430" y="736600"/>
                  <a:pt x="1680250" y="777240"/>
                  <a:pt x="1638340" y="807720"/>
                </a:cubicBezTo>
                <a:cubicBezTo>
                  <a:pt x="1596430" y="838200"/>
                  <a:pt x="1531660" y="866140"/>
                  <a:pt x="1531660" y="906780"/>
                </a:cubicBezTo>
                <a:cubicBezTo>
                  <a:pt x="1531660" y="947420"/>
                  <a:pt x="1611670" y="1003300"/>
                  <a:pt x="1638340" y="1051560"/>
                </a:cubicBezTo>
                <a:cubicBezTo>
                  <a:pt x="1665010" y="1099820"/>
                  <a:pt x="1689140" y="1156970"/>
                  <a:pt x="1691680" y="1196340"/>
                </a:cubicBezTo>
                <a:cubicBezTo>
                  <a:pt x="1694220" y="1235710"/>
                  <a:pt x="1665010" y="1239520"/>
                  <a:pt x="1653580" y="1287780"/>
                </a:cubicBezTo>
                <a:cubicBezTo>
                  <a:pt x="1642150" y="1336040"/>
                  <a:pt x="1619290" y="1418590"/>
                  <a:pt x="1623100" y="1485900"/>
                </a:cubicBezTo>
                <a:cubicBezTo>
                  <a:pt x="1626910" y="1553210"/>
                  <a:pt x="1673900" y="1643380"/>
                  <a:pt x="1676440" y="1691640"/>
                </a:cubicBezTo>
                <a:cubicBezTo>
                  <a:pt x="1678980" y="1739900"/>
                  <a:pt x="1644690" y="1733550"/>
                  <a:pt x="1638340" y="1775460"/>
                </a:cubicBezTo>
                <a:cubicBezTo>
                  <a:pt x="1631990" y="1817370"/>
                  <a:pt x="1637070" y="1889760"/>
                  <a:pt x="1638340" y="1943100"/>
                </a:cubicBezTo>
                <a:cubicBezTo>
                  <a:pt x="1639610" y="1996440"/>
                  <a:pt x="1567220" y="2053590"/>
                  <a:pt x="1645960" y="2095500"/>
                </a:cubicBezTo>
                <a:cubicBezTo>
                  <a:pt x="1724700" y="2137410"/>
                  <a:pt x="1985050" y="2174240"/>
                  <a:pt x="2110780" y="2194560"/>
                </a:cubicBezTo>
                <a:cubicBezTo>
                  <a:pt x="2236510" y="2214880"/>
                  <a:pt x="2329220" y="2205990"/>
                  <a:pt x="2400340" y="2217420"/>
                </a:cubicBezTo>
                <a:cubicBezTo>
                  <a:pt x="2471460" y="2228850"/>
                  <a:pt x="2481620" y="2223770"/>
                  <a:pt x="2537500" y="2263140"/>
                </a:cubicBezTo>
                <a:cubicBezTo>
                  <a:pt x="2593380" y="2302510"/>
                  <a:pt x="2734350" y="2409190"/>
                  <a:pt x="2735620" y="2453640"/>
                </a:cubicBezTo>
                <a:cubicBezTo>
                  <a:pt x="2736890" y="2498090"/>
                  <a:pt x="2705140" y="2520950"/>
                  <a:pt x="2545120" y="2529840"/>
                </a:cubicBezTo>
                <a:cubicBezTo>
                  <a:pt x="2385100" y="2538730"/>
                  <a:pt x="1992670" y="2517140"/>
                  <a:pt x="1775500" y="2506980"/>
                </a:cubicBezTo>
                <a:cubicBezTo>
                  <a:pt x="1558330" y="2496820"/>
                  <a:pt x="1404660" y="2463800"/>
                  <a:pt x="1242100" y="2468880"/>
                </a:cubicBezTo>
                <a:cubicBezTo>
                  <a:pt x="1079540" y="2473960"/>
                  <a:pt x="944920" y="2531110"/>
                  <a:pt x="800140" y="2537460"/>
                </a:cubicBezTo>
                <a:cubicBezTo>
                  <a:pt x="655360" y="2543810"/>
                  <a:pt x="497880" y="2522220"/>
                  <a:pt x="373420" y="2506980"/>
                </a:cubicBezTo>
                <a:cubicBezTo>
                  <a:pt x="248960" y="2491740"/>
                  <a:pt x="111800" y="2496820"/>
                  <a:pt x="53380" y="2446020"/>
                </a:cubicBezTo>
                <a:cubicBezTo>
                  <a:pt x="-5040" y="2395220"/>
                  <a:pt x="33060" y="2297430"/>
                  <a:pt x="22900" y="2202180"/>
                </a:cubicBezTo>
                <a:cubicBezTo>
                  <a:pt x="12740" y="2106930"/>
                  <a:pt x="-12660" y="1908810"/>
                  <a:pt x="7660" y="1874520"/>
                </a:cubicBezTo>
                <a:close/>
              </a:path>
            </a:pathLst>
          </a:custGeom>
          <a:gradFill flip="none" rotWithShape="1">
            <a:gsLst>
              <a:gs pos="0">
                <a:schemeClr val="accent5">
                  <a:lumMod val="40000"/>
                  <a:lumOff val="60000"/>
                </a:schemeClr>
              </a:gs>
              <a:gs pos="57000">
                <a:schemeClr val="accent5">
                  <a:lumMod val="98000"/>
                </a:schemeClr>
              </a:gs>
              <a:gs pos="22000">
                <a:schemeClr val="accent5">
                  <a:lumMod val="60000"/>
                  <a:lumOff val="40000"/>
                </a:schemeClr>
              </a:gs>
              <a:gs pos="100000">
                <a:schemeClr val="accent1">
                  <a:lumMod val="75000"/>
                </a:schemeClr>
              </a:gs>
            </a:gsLst>
            <a:lin ang="7200000" scaled="0"/>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Cube 7"/>
          <p:cNvSpPr>
            <a:spLocks noChangeAspect="1"/>
          </p:cNvSpPr>
          <p:nvPr/>
        </p:nvSpPr>
        <p:spPr>
          <a:xfrm rot="6022204">
            <a:off x="5995167" y="3793425"/>
            <a:ext cx="511213" cy="256850"/>
          </a:xfrm>
          <a:prstGeom prst="cub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orme libre 8"/>
          <p:cNvSpPr>
            <a:spLocks noChangeAspect="1"/>
          </p:cNvSpPr>
          <p:nvPr/>
        </p:nvSpPr>
        <p:spPr>
          <a:xfrm rot="11152568">
            <a:off x="6233304" y="3459966"/>
            <a:ext cx="523285" cy="1009380"/>
          </a:xfrm>
          <a:custGeom>
            <a:avLst/>
            <a:gdLst>
              <a:gd name="connsiteX0" fmla="*/ 10665 w 462081"/>
              <a:gd name="connsiteY0" fmla="*/ 39342 h 638041"/>
              <a:gd name="connsiteX1" fmla="*/ 185925 w 462081"/>
              <a:gd name="connsiteY1" fmla="*/ 8862 h 638041"/>
              <a:gd name="connsiteX2" fmla="*/ 445005 w 462081"/>
              <a:gd name="connsiteY2" fmla="*/ 176502 h 638041"/>
              <a:gd name="connsiteX3" fmla="*/ 437385 w 462081"/>
              <a:gd name="connsiteY3" fmla="*/ 420342 h 638041"/>
              <a:gd name="connsiteX4" fmla="*/ 437385 w 462081"/>
              <a:gd name="connsiteY4" fmla="*/ 511782 h 638041"/>
              <a:gd name="connsiteX5" fmla="*/ 361185 w 462081"/>
              <a:gd name="connsiteY5" fmla="*/ 580362 h 638041"/>
              <a:gd name="connsiteX6" fmla="*/ 201165 w 462081"/>
              <a:gd name="connsiteY6" fmla="*/ 587982 h 638041"/>
              <a:gd name="connsiteX7" fmla="*/ 117345 w 462081"/>
              <a:gd name="connsiteY7" fmla="*/ 633702 h 638041"/>
              <a:gd name="connsiteX8" fmla="*/ 10665 w 462081"/>
              <a:gd name="connsiteY8" fmla="*/ 466062 h 638041"/>
              <a:gd name="connsiteX9" fmla="*/ 10665 w 462081"/>
              <a:gd name="connsiteY9" fmla="*/ 313662 h 638041"/>
              <a:gd name="connsiteX10" fmla="*/ 71625 w 462081"/>
              <a:gd name="connsiteY10" fmla="*/ 176502 h 638041"/>
              <a:gd name="connsiteX11" fmla="*/ 10665 w 462081"/>
              <a:gd name="connsiteY11" fmla="*/ 39342 h 63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2081" h="638041">
                <a:moveTo>
                  <a:pt x="10665" y="39342"/>
                </a:moveTo>
                <a:cubicBezTo>
                  <a:pt x="29715" y="11402"/>
                  <a:pt x="113535" y="-13998"/>
                  <a:pt x="185925" y="8862"/>
                </a:cubicBezTo>
                <a:cubicBezTo>
                  <a:pt x="258315" y="31722"/>
                  <a:pt x="403095" y="107922"/>
                  <a:pt x="445005" y="176502"/>
                </a:cubicBezTo>
                <a:cubicBezTo>
                  <a:pt x="486915" y="245082"/>
                  <a:pt x="438655" y="364462"/>
                  <a:pt x="437385" y="420342"/>
                </a:cubicBezTo>
                <a:cubicBezTo>
                  <a:pt x="436115" y="476222"/>
                  <a:pt x="450085" y="485112"/>
                  <a:pt x="437385" y="511782"/>
                </a:cubicBezTo>
                <a:cubicBezTo>
                  <a:pt x="424685" y="538452"/>
                  <a:pt x="400555" y="567662"/>
                  <a:pt x="361185" y="580362"/>
                </a:cubicBezTo>
                <a:cubicBezTo>
                  <a:pt x="321815" y="593062"/>
                  <a:pt x="241805" y="579092"/>
                  <a:pt x="201165" y="587982"/>
                </a:cubicBezTo>
                <a:cubicBezTo>
                  <a:pt x="160525" y="596872"/>
                  <a:pt x="149095" y="654022"/>
                  <a:pt x="117345" y="633702"/>
                </a:cubicBezTo>
                <a:cubicBezTo>
                  <a:pt x="85595" y="613382"/>
                  <a:pt x="28445" y="519402"/>
                  <a:pt x="10665" y="466062"/>
                </a:cubicBezTo>
                <a:cubicBezTo>
                  <a:pt x="-7115" y="412722"/>
                  <a:pt x="505" y="361922"/>
                  <a:pt x="10665" y="313662"/>
                </a:cubicBezTo>
                <a:cubicBezTo>
                  <a:pt x="20825" y="265402"/>
                  <a:pt x="66545" y="219682"/>
                  <a:pt x="71625" y="176502"/>
                </a:cubicBezTo>
                <a:cubicBezTo>
                  <a:pt x="76705" y="133322"/>
                  <a:pt x="-8385" y="67282"/>
                  <a:pt x="10665" y="39342"/>
                </a:cubicBezTo>
                <a:close/>
              </a:path>
            </a:pathLst>
          </a:custGeom>
          <a:gradFill flip="none" rotWithShape="1">
            <a:gsLst>
              <a:gs pos="0">
                <a:schemeClr val="accent5">
                  <a:lumMod val="40000"/>
                  <a:lumOff val="60000"/>
                </a:schemeClr>
              </a:gs>
              <a:gs pos="57000">
                <a:schemeClr val="accent5">
                  <a:lumMod val="98000"/>
                </a:schemeClr>
              </a:gs>
              <a:gs pos="22000">
                <a:schemeClr val="accent5">
                  <a:lumMod val="60000"/>
                  <a:lumOff val="40000"/>
                </a:schemeClr>
              </a:gs>
              <a:gs pos="100000">
                <a:schemeClr val="accent1">
                  <a:lumMod val="75000"/>
                </a:schemeClr>
              </a:gs>
            </a:gsLst>
            <a:lin ang="7200000" scaled="0"/>
            <a:tileRect/>
          </a:gra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8" descr="Résultat de recherche d'images pour &quot;montagne dessin&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9563" y="1718726"/>
            <a:ext cx="1549733" cy="1311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Résultat de recherche d'images pour &quot;aulnes&quot;"/>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989868" y="3167136"/>
            <a:ext cx="482351" cy="619985"/>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a:spLocks noChangeAspect="1"/>
          </p:cNvSpPr>
          <p:nvPr/>
        </p:nvSpPr>
        <p:spPr>
          <a:xfrm>
            <a:off x="4179369" y="6183097"/>
            <a:ext cx="1458290" cy="369332"/>
          </a:xfrm>
          <a:prstGeom prst="rect">
            <a:avLst/>
          </a:prstGeom>
          <a:noFill/>
        </p:spPr>
        <p:txBody>
          <a:bodyPr wrap="square" rtlCol="0">
            <a:spAutoFit/>
          </a:bodyPr>
          <a:lstStyle/>
          <a:p>
            <a:r>
              <a:rPr lang="fr-FR" b="1" dirty="0">
                <a:solidFill>
                  <a:srgbClr val="002060"/>
                </a:solidFill>
              </a:rPr>
              <a:t>ESTUAIRE</a:t>
            </a:r>
          </a:p>
        </p:txBody>
      </p:sp>
      <p:pic>
        <p:nvPicPr>
          <p:cNvPr id="16" name="Picture 8" descr="Résultat de recherche d'images pour &quot;tracteur&quot;"/>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13" b="96933" l="0" r="99012"/>
                    </a14:imgEffect>
                  </a14:imgLayer>
                </a14:imgProps>
              </a:ext>
              <a:ext uri="{28A0092B-C50C-407E-A947-70E740481C1C}">
                <a14:useLocalDpi xmlns:a14="http://schemas.microsoft.com/office/drawing/2010/main" val="0"/>
              </a:ext>
            </a:extLst>
          </a:blip>
          <a:srcRect/>
          <a:stretch>
            <a:fillRect/>
          </a:stretch>
        </p:blipFill>
        <p:spPr bwMode="auto">
          <a:xfrm>
            <a:off x="4849034" y="3115514"/>
            <a:ext cx="382870" cy="3262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Résultat de recherche d'images pour &quot;aulnes&quot;"/>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backgroundMark x1="5769" y1="54762" x2="5769" y2="54762"/>
                      </a14:backgroundRemoval>
                    </a14:imgEffect>
                  </a14:imgLayer>
                </a14:imgProps>
              </a:ext>
              <a:ext uri="{28A0092B-C50C-407E-A947-70E740481C1C}">
                <a14:useLocalDpi xmlns:a14="http://schemas.microsoft.com/office/drawing/2010/main" val="0"/>
              </a:ext>
            </a:extLst>
          </a:blip>
          <a:srcRect/>
          <a:stretch>
            <a:fillRect/>
          </a:stretch>
        </p:blipFill>
        <p:spPr bwMode="auto">
          <a:xfrm>
            <a:off x="8257645" y="3158637"/>
            <a:ext cx="482351" cy="61998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associée"/>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927" b="89969" l="0" r="98769">
                        <a14:foregroundMark x1="59308" y1="38558" x2="59308" y2="38558"/>
                        <a14:foregroundMark x1="60231" y1="38558" x2="74154" y2="31557"/>
                        <a14:foregroundMark x1="82385" y1="59352" x2="82385" y2="59352"/>
                        <a14:foregroundMark x1="62000" y1="55695" x2="68923" y2="78161"/>
                        <a14:foregroundMark x1="83538" y1="54127" x2="76846" y2="77847"/>
                        <a14:foregroundMark x1="81538" y1="34065" x2="81538" y2="34065"/>
                        <a14:foregroundMark x1="63769" y1="47440" x2="63769" y2="47440"/>
                        <a14:foregroundMark x1="58615" y1="41066" x2="62231" y2="49530"/>
                        <a14:foregroundMark x1="54615" y1="26750" x2="56154" y2="31557"/>
                        <a14:foregroundMark x1="84929" y1="41828" x2="61507" y2="43213"/>
                      </a14:backgroundRemoval>
                    </a14:imgEffect>
                  </a14:imgLayer>
                </a14:imgProps>
              </a:ext>
              <a:ext uri="{28A0092B-C50C-407E-A947-70E740481C1C}">
                <a14:useLocalDpi xmlns:a14="http://schemas.microsoft.com/office/drawing/2010/main" val="0"/>
              </a:ext>
            </a:extLst>
          </a:blip>
          <a:srcRect l="49455"/>
          <a:stretch/>
        </p:blipFill>
        <p:spPr bwMode="auto">
          <a:xfrm>
            <a:off x="9659339" y="1367922"/>
            <a:ext cx="1107244" cy="1500518"/>
          </a:xfrm>
          <a:prstGeom prst="rect">
            <a:avLst/>
          </a:prstGeom>
          <a:noFill/>
          <a:extLst>
            <a:ext uri="{909E8E84-426E-40DD-AFC4-6F175D3DCCD1}">
              <a14:hiddenFill xmlns:a14="http://schemas.microsoft.com/office/drawing/2010/main">
                <a:solidFill>
                  <a:srgbClr val="FFFFFF"/>
                </a:solidFill>
              </a14:hiddenFill>
            </a:ext>
          </a:extLst>
        </p:spPr>
      </p:pic>
      <p:sp>
        <p:nvSpPr>
          <p:cNvPr id="19" name="Croix 18"/>
          <p:cNvSpPr>
            <a:spLocks noChangeAspect="1"/>
          </p:cNvSpPr>
          <p:nvPr/>
        </p:nvSpPr>
        <p:spPr>
          <a:xfrm rot="18859980">
            <a:off x="5811116" y="3715709"/>
            <a:ext cx="341523" cy="330041"/>
          </a:xfrm>
          <a:prstGeom prst="plus">
            <a:avLst>
              <a:gd name="adj" fmla="val 40811"/>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pic>
        <p:nvPicPr>
          <p:cNvPr id="21" name="Picture 10" descr="Résultat de recherche d'images pour &quot;aulnes&quot;"/>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backgroundMark x1="5769" y1="54762" x2="5769" y2="54762"/>
                      </a14:backgroundRemoval>
                    </a14:imgEffect>
                  </a14:imgLayer>
                </a14:imgProps>
              </a:ext>
              <a:ext uri="{28A0092B-C50C-407E-A947-70E740481C1C}">
                <a14:useLocalDpi xmlns:a14="http://schemas.microsoft.com/office/drawing/2010/main" val="0"/>
              </a:ext>
            </a:extLst>
          </a:blip>
          <a:srcRect/>
          <a:stretch>
            <a:fillRect/>
          </a:stretch>
        </p:blipFill>
        <p:spPr bwMode="auto">
          <a:xfrm>
            <a:off x="4019918" y="3705225"/>
            <a:ext cx="521834" cy="6667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Résultat de recherche d'images pour &quot;aulnes&quot;"/>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backgroundMark x1="5769" y1="54762" x2="5769" y2="54762"/>
                      </a14:backgroundRemoval>
                    </a14:imgEffect>
                  </a14:imgLayer>
                </a14:imgProps>
              </a:ext>
              <a:ext uri="{28A0092B-C50C-407E-A947-70E740481C1C}">
                <a14:useLocalDpi xmlns:a14="http://schemas.microsoft.com/office/drawing/2010/main" val="0"/>
              </a:ext>
            </a:extLst>
          </a:blip>
          <a:srcRect/>
          <a:stretch>
            <a:fillRect/>
          </a:stretch>
        </p:blipFill>
        <p:spPr bwMode="auto">
          <a:xfrm>
            <a:off x="3504833" y="3935608"/>
            <a:ext cx="410116" cy="52397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Résultat de recherche d'images pour &quot;aulnes&quot;"/>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backgroundMark x1="5769" y1="54762" x2="5769" y2="54762"/>
                      </a14:backgroundRemoval>
                    </a14:imgEffect>
                  </a14:imgLayer>
                </a14:imgProps>
              </a:ext>
              <a:ext uri="{28A0092B-C50C-407E-A947-70E740481C1C}">
                <a14:useLocalDpi xmlns:a14="http://schemas.microsoft.com/office/drawing/2010/main" val="0"/>
              </a:ext>
            </a:extLst>
          </a:blip>
          <a:srcRect/>
          <a:stretch>
            <a:fillRect/>
          </a:stretch>
        </p:blipFill>
        <p:spPr bwMode="auto">
          <a:xfrm>
            <a:off x="3351413" y="4082106"/>
            <a:ext cx="410116" cy="52397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P:\Projet_Migrateurs\Images Poissons\atlanticsalmon.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1130705" flipH="1">
            <a:off x="3531497" y="4220213"/>
            <a:ext cx="759607" cy="2816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P:\Projet_Migrateurs\Images Poissons\atlanticsalmon.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1130705" flipH="1">
            <a:off x="2207138" y="5775976"/>
            <a:ext cx="963663" cy="357355"/>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25"/>
          <p:cNvSpPr txBox="1">
            <a:spLocks noChangeAspect="1"/>
          </p:cNvSpPr>
          <p:nvPr/>
        </p:nvSpPr>
        <p:spPr>
          <a:xfrm>
            <a:off x="2768515" y="6121543"/>
            <a:ext cx="1349300" cy="430887"/>
          </a:xfrm>
          <a:prstGeom prst="rect">
            <a:avLst/>
          </a:prstGeom>
          <a:noFill/>
        </p:spPr>
        <p:txBody>
          <a:bodyPr wrap="square" rtlCol="0">
            <a:spAutoFit/>
          </a:bodyPr>
          <a:lstStyle/>
          <a:p>
            <a:pPr algn="ctr"/>
            <a:r>
              <a:rPr lang="fr-FR" sz="1100" dirty="0">
                <a:solidFill>
                  <a:schemeClr val="bg1"/>
                </a:solidFill>
              </a:rPr>
              <a:t>Saumon </a:t>
            </a:r>
          </a:p>
          <a:p>
            <a:pPr algn="ctr"/>
            <a:r>
              <a:rPr lang="fr-FR" sz="1100" dirty="0">
                <a:solidFill>
                  <a:schemeClr val="bg1"/>
                </a:solidFill>
              </a:rPr>
              <a:t>Atlantique</a:t>
            </a:r>
          </a:p>
        </p:txBody>
      </p:sp>
      <p:pic>
        <p:nvPicPr>
          <p:cNvPr id="28" name="Picture 18"/>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838" b="95810" l="0" r="89450">
                        <a14:backgroundMark x1="61927" y1="55587" x2="61927" y2="55587"/>
                        <a14:backgroundMark x1="61927" y1="56704" x2="61927" y2="56704"/>
                        <a14:backgroundMark x1="61927" y1="57821" x2="61927" y2="57821"/>
                        <a14:backgroundMark x1="54587" y1="68156" x2="54587" y2="68156"/>
                        <a14:backgroundMark x1="54587" y1="68715" x2="54587" y2="68715"/>
                        <a14:backgroundMark x1="64679" y1="66480" x2="64679" y2="66480"/>
                        <a14:backgroundMark x1="64679" y1="67318" x2="64679" y2="67318"/>
                        <a14:backgroundMark x1="55046" y1="69274" x2="55046" y2="69274"/>
                      </a14:backgroundRemoval>
                    </a14:imgEffect>
                  </a14:imgLayer>
                </a14:imgProps>
              </a:ext>
              <a:ext uri="{28A0092B-C50C-407E-A947-70E740481C1C}">
                <a14:useLocalDpi xmlns:a14="http://schemas.microsoft.com/office/drawing/2010/main" val="0"/>
              </a:ext>
            </a:extLst>
          </a:blip>
          <a:srcRect/>
          <a:stretch>
            <a:fillRect/>
          </a:stretch>
        </p:blipFill>
        <p:spPr bwMode="auto">
          <a:xfrm>
            <a:off x="3654566" y="3867880"/>
            <a:ext cx="509369" cy="83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descr="Image associée"/>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9927" b="89969" l="0" r="98769">
                        <a14:foregroundMark x1="59308" y1="38558" x2="59308" y2="38558"/>
                        <a14:foregroundMark x1="60231" y1="38558" x2="74154" y2="31557"/>
                        <a14:foregroundMark x1="82385" y1="59352" x2="82385" y2="59352"/>
                        <a14:foregroundMark x1="62000" y1="55695" x2="68923" y2="78161"/>
                        <a14:foregroundMark x1="83538" y1="54127" x2="76846" y2="77847"/>
                        <a14:foregroundMark x1="81538" y1="34065" x2="81538" y2="34065"/>
                        <a14:foregroundMark x1="63769" y1="47440" x2="63769" y2="47440"/>
                        <a14:foregroundMark x1="58615" y1="41066" x2="62231" y2="49530"/>
                        <a14:foregroundMark x1="54615" y1="26750" x2="56154" y2="31557"/>
                        <a14:foregroundMark x1="17869" y1="55478" x2="22509" y2="78089"/>
                        <a14:foregroundMark x1="38316" y1="52681" x2="31271" y2="78089"/>
                      </a14:backgroundRemoval>
                    </a14:imgEffect>
                  </a14:imgLayer>
                </a14:imgProps>
              </a:ext>
              <a:ext uri="{28A0092B-C50C-407E-A947-70E740481C1C}">
                <a14:useLocalDpi xmlns:a14="http://schemas.microsoft.com/office/drawing/2010/main" val="0"/>
              </a:ext>
            </a:extLst>
          </a:blip>
          <a:srcRect r="50000"/>
          <a:stretch/>
        </p:blipFill>
        <p:spPr bwMode="auto">
          <a:xfrm>
            <a:off x="1316599" y="4986921"/>
            <a:ext cx="1210250" cy="1781881"/>
          </a:xfrm>
          <a:prstGeom prst="rect">
            <a:avLst/>
          </a:prstGeom>
          <a:noFill/>
          <a:extLst>
            <a:ext uri="{909E8E84-426E-40DD-AFC4-6F175D3DCCD1}">
              <a14:hiddenFill xmlns:a14="http://schemas.microsoft.com/office/drawing/2010/main">
                <a:solidFill>
                  <a:srgbClr val="FFFFFF"/>
                </a:solidFill>
              </a14:hiddenFill>
            </a:ext>
          </a:extLst>
        </p:spPr>
      </p:pic>
      <p:grpSp>
        <p:nvGrpSpPr>
          <p:cNvPr id="322" name="Groupe 321"/>
          <p:cNvGrpSpPr/>
          <p:nvPr/>
        </p:nvGrpSpPr>
        <p:grpSpPr>
          <a:xfrm>
            <a:off x="8084866" y="2326529"/>
            <a:ext cx="2751428" cy="3634431"/>
            <a:chOff x="8084866" y="2326529"/>
            <a:chExt cx="2751428" cy="3634431"/>
          </a:xfrm>
        </p:grpSpPr>
        <p:sp>
          <p:nvSpPr>
            <p:cNvPr id="11" name="Forme libre 10"/>
            <p:cNvSpPr>
              <a:spLocks noChangeAspect="1"/>
            </p:cNvSpPr>
            <p:nvPr/>
          </p:nvSpPr>
          <p:spPr>
            <a:xfrm>
              <a:off x="9241816" y="2761962"/>
              <a:ext cx="758418" cy="418279"/>
            </a:xfrm>
            <a:custGeom>
              <a:avLst/>
              <a:gdLst>
                <a:gd name="connsiteX0" fmla="*/ 43 w 678233"/>
                <a:gd name="connsiteY0" fmla="*/ 77208 h 308833"/>
                <a:gd name="connsiteX1" fmla="*/ 152443 w 678233"/>
                <a:gd name="connsiteY1" fmla="*/ 244848 h 308833"/>
                <a:gd name="connsiteX2" fmla="*/ 320083 w 678233"/>
                <a:gd name="connsiteY2" fmla="*/ 305808 h 308833"/>
                <a:gd name="connsiteX3" fmla="*/ 518203 w 678233"/>
                <a:gd name="connsiteY3" fmla="*/ 161028 h 308833"/>
                <a:gd name="connsiteX4" fmla="*/ 678223 w 678233"/>
                <a:gd name="connsiteY4" fmla="*/ 16248 h 308833"/>
                <a:gd name="connsiteX5" fmla="*/ 525823 w 678233"/>
                <a:gd name="connsiteY5" fmla="*/ 16248 h 308833"/>
                <a:gd name="connsiteX6" fmla="*/ 434383 w 678233"/>
                <a:gd name="connsiteY6" fmla="*/ 130548 h 308833"/>
                <a:gd name="connsiteX7" fmla="*/ 297223 w 678233"/>
                <a:gd name="connsiteY7" fmla="*/ 221988 h 308833"/>
                <a:gd name="connsiteX8" fmla="*/ 213403 w 678233"/>
                <a:gd name="connsiteY8" fmla="*/ 176268 h 308833"/>
                <a:gd name="connsiteX9" fmla="*/ 137203 w 678233"/>
                <a:gd name="connsiteY9" fmla="*/ 84828 h 308833"/>
                <a:gd name="connsiteX10" fmla="*/ 43 w 678233"/>
                <a:gd name="connsiteY10" fmla="*/ 77208 h 30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233" h="308833">
                  <a:moveTo>
                    <a:pt x="43" y="77208"/>
                  </a:moveTo>
                  <a:cubicBezTo>
                    <a:pt x="2583" y="103878"/>
                    <a:pt x="99103" y="206748"/>
                    <a:pt x="152443" y="244848"/>
                  </a:cubicBezTo>
                  <a:cubicBezTo>
                    <a:pt x="205783" y="282948"/>
                    <a:pt x="259123" y="319778"/>
                    <a:pt x="320083" y="305808"/>
                  </a:cubicBezTo>
                  <a:cubicBezTo>
                    <a:pt x="381043" y="291838"/>
                    <a:pt x="458513" y="209288"/>
                    <a:pt x="518203" y="161028"/>
                  </a:cubicBezTo>
                  <a:cubicBezTo>
                    <a:pt x="577893" y="112768"/>
                    <a:pt x="676953" y="40378"/>
                    <a:pt x="678223" y="16248"/>
                  </a:cubicBezTo>
                  <a:cubicBezTo>
                    <a:pt x="679493" y="-7882"/>
                    <a:pt x="566463" y="-2802"/>
                    <a:pt x="525823" y="16248"/>
                  </a:cubicBezTo>
                  <a:cubicBezTo>
                    <a:pt x="485183" y="35298"/>
                    <a:pt x="472483" y="96258"/>
                    <a:pt x="434383" y="130548"/>
                  </a:cubicBezTo>
                  <a:cubicBezTo>
                    <a:pt x="396283" y="164838"/>
                    <a:pt x="334053" y="214368"/>
                    <a:pt x="297223" y="221988"/>
                  </a:cubicBezTo>
                  <a:cubicBezTo>
                    <a:pt x="260393" y="229608"/>
                    <a:pt x="240073" y="199128"/>
                    <a:pt x="213403" y="176268"/>
                  </a:cubicBezTo>
                  <a:cubicBezTo>
                    <a:pt x="186733" y="153408"/>
                    <a:pt x="166413" y="98798"/>
                    <a:pt x="137203" y="84828"/>
                  </a:cubicBezTo>
                  <a:cubicBezTo>
                    <a:pt x="107993" y="70858"/>
                    <a:pt x="-2497" y="50538"/>
                    <a:pt x="43" y="77208"/>
                  </a:cubicBezTo>
                  <a:close/>
                </a:path>
              </a:pathLst>
            </a:custGeom>
            <a:solidFill>
              <a:schemeClr val="accent5">
                <a:lumMod val="60000"/>
                <a:lumOff val="40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4" name="Groupe 33"/>
            <p:cNvGrpSpPr/>
            <p:nvPr/>
          </p:nvGrpSpPr>
          <p:grpSpPr>
            <a:xfrm>
              <a:off x="8084866" y="3678953"/>
              <a:ext cx="2620495" cy="1716329"/>
              <a:chOff x="6156625" y="4809015"/>
              <a:chExt cx="2620495" cy="1716329"/>
            </a:xfrm>
          </p:grpSpPr>
          <p:sp>
            <p:nvSpPr>
              <p:cNvPr id="35" name="Oval 11"/>
              <p:cNvSpPr/>
              <p:nvPr/>
            </p:nvSpPr>
            <p:spPr>
              <a:xfrm>
                <a:off x="6156625" y="5103860"/>
                <a:ext cx="2399868" cy="1395186"/>
              </a:xfrm>
              <a:prstGeom prst="ellipse">
                <a:avLst/>
              </a:prstGeom>
              <a:solidFill>
                <a:schemeClr val="accent1">
                  <a:lumMod val="20000"/>
                  <a:lumOff val="80000"/>
                </a:schemeClr>
              </a:solid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a:p>
            </p:txBody>
          </p:sp>
          <p:sp>
            <p:nvSpPr>
              <p:cNvPr id="36" name="Freeform 14"/>
              <p:cNvSpPr/>
              <p:nvPr/>
            </p:nvSpPr>
            <p:spPr>
              <a:xfrm>
                <a:off x="6156625" y="5360828"/>
                <a:ext cx="2405478" cy="1164516"/>
              </a:xfrm>
              <a:custGeom>
                <a:avLst/>
                <a:gdLst>
                  <a:gd name="connsiteX0" fmla="*/ 470934 w 3854413"/>
                  <a:gd name="connsiteY0" fmla="*/ 22021 h 1692104"/>
                  <a:gd name="connsiteX1" fmla="*/ 739382 w 3854413"/>
                  <a:gd name="connsiteY1" fmla="*/ 13632 h 1692104"/>
                  <a:gd name="connsiteX2" fmla="*/ 965885 w 3854413"/>
                  <a:gd name="connsiteY2" fmla="*/ 114300 h 1692104"/>
                  <a:gd name="connsiteX3" fmla="*/ 1192387 w 3854413"/>
                  <a:gd name="connsiteY3" fmla="*/ 173023 h 1692104"/>
                  <a:gd name="connsiteX4" fmla="*/ 1444057 w 3854413"/>
                  <a:gd name="connsiteY4" fmla="*/ 72355 h 1692104"/>
                  <a:gd name="connsiteX5" fmla="*/ 1779617 w 3854413"/>
                  <a:gd name="connsiteY5" fmla="*/ 105911 h 1692104"/>
                  <a:gd name="connsiteX6" fmla="*/ 1913841 w 3854413"/>
                  <a:gd name="connsiteY6" fmla="*/ 105911 h 1692104"/>
                  <a:gd name="connsiteX7" fmla="*/ 2115176 w 3854413"/>
                  <a:gd name="connsiteY7" fmla="*/ 55577 h 1692104"/>
                  <a:gd name="connsiteX8" fmla="*/ 2392013 w 3854413"/>
                  <a:gd name="connsiteY8" fmla="*/ 105911 h 1692104"/>
                  <a:gd name="connsiteX9" fmla="*/ 2685628 w 3854413"/>
                  <a:gd name="connsiteY9" fmla="*/ 5243 h 1692104"/>
                  <a:gd name="connsiteX10" fmla="*/ 2996020 w 3854413"/>
                  <a:gd name="connsiteY10" fmla="*/ 97522 h 1692104"/>
                  <a:gd name="connsiteX11" fmla="*/ 3256079 w 3854413"/>
                  <a:gd name="connsiteY11" fmla="*/ 139467 h 1692104"/>
                  <a:gd name="connsiteX12" fmla="*/ 3390303 w 3854413"/>
                  <a:gd name="connsiteY12" fmla="*/ 13632 h 1692104"/>
                  <a:gd name="connsiteX13" fmla="*/ 3725863 w 3854413"/>
                  <a:gd name="connsiteY13" fmla="*/ 307247 h 1692104"/>
                  <a:gd name="connsiteX14" fmla="*/ 3851697 w 3854413"/>
                  <a:gd name="connsiteY14" fmla="*/ 617640 h 1692104"/>
                  <a:gd name="connsiteX15" fmla="*/ 3784586 w 3854413"/>
                  <a:gd name="connsiteY15" fmla="*/ 944810 h 1692104"/>
                  <a:gd name="connsiteX16" fmla="*/ 3482582 w 3854413"/>
                  <a:gd name="connsiteY16" fmla="*/ 1271981 h 1692104"/>
                  <a:gd name="connsiteX17" fmla="*/ 3079910 w 3854413"/>
                  <a:gd name="connsiteY17" fmla="*/ 1490095 h 1692104"/>
                  <a:gd name="connsiteX18" fmla="*/ 2626905 w 3854413"/>
                  <a:gd name="connsiteY18" fmla="*/ 1615930 h 1692104"/>
                  <a:gd name="connsiteX19" fmla="*/ 1796395 w 3854413"/>
                  <a:gd name="connsiteY19" fmla="*/ 1691431 h 1692104"/>
                  <a:gd name="connsiteX20" fmla="*/ 999441 w 3854413"/>
                  <a:gd name="connsiteY20" fmla="*/ 1573985 h 1692104"/>
                  <a:gd name="connsiteX21" fmla="*/ 353488 w 3854413"/>
                  <a:gd name="connsiteY21" fmla="*/ 1263592 h 1692104"/>
                  <a:gd name="connsiteX22" fmla="*/ 101819 w 3854413"/>
                  <a:gd name="connsiteY22" fmla="*/ 969977 h 1692104"/>
                  <a:gd name="connsiteX23" fmla="*/ 17929 w 3854413"/>
                  <a:gd name="connsiteY23" fmla="*/ 802198 h 1692104"/>
                  <a:gd name="connsiteX24" fmla="*/ 17929 w 3854413"/>
                  <a:gd name="connsiteY24" fmla="*/ 508583 h 1692104"/>
                  <a:gd name="connsiteX25" fmla="*/ 210875 w 3854413"/>
                  <a:gd name="connsiteY25" fmla="*/ 206579 h 1692104"/>
                  <a:gd name="connsiteX26" fmla="*/ 470934 w 3854413"/>
                  <a:gd name="connsiteY26" fmla="*/ 22021 h 16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54413" h="1692104">
                    <a:moveTo>
                      <a:pt x="470934" y="22021"/>
                    </a:moveTo>
                    <a:cubicBezTo>
                      <a:pt x="559019" y="-10137"/>
                      <a:pt x="656890" y="-1748"/>
                      <a:pt x="739382" y="13632"/>
                    </a:cubicBezTo>
                    <a:cubicBezTo>
                      <a:pt x="821874" y="29012"/>
                      <a:pt x="890384" y="87735"/>
                      <a:pt x="965885" y="114300"/>
                    </a:cubicBezTo>
                    <a:cubicBezTo>
                      <a:pt x="1041386" y="140865"/>
                      <a:pt x="1112692" y="180014"/>
                      <a:pt x="1192387" y="173023"/>
                    </a:cubicBezTo>
                    <a:cubicBezTo>
                      <a:pt x="1272082" y="166032"/>
                      <a:pt x="1346185" y="83540"/>
                      <a:pt x="1444057" y="72355"/>
                    </a:cubicBezTo>
                    <a:cubicBezTo>
                      <a:pt x="1541929" y="61170"/>
                      <a:pt x="1701320" y="100318"/>
                      <a:pt x="1779617" y="105911"/>
                    </a:cubicBezTo>
                    <a:cubicBezTo>
                      <a:pt x="1857914" y="111504"/>
                      <a:pt x="1857915" y="114300"/>
                      <a:pt x="1913841" y="105911"/>
                    </a:cubicBezTo>
                    <a:cubicBezTo>
                      <a:pt x="1969767" y="97522"/>
                      <a:pt x="2035481" y="55577"/>
                      <a:pt x="2115176" y="55577"/>
                    </a:cubicBezTo>
                    <a:cubicBezTo>
                      <a:pt x="2194871" y="55577"/>
                      <a:pt x="2296938" y="114300"/>
                      <a:pt x="2392013" y="105911"/>
                    </a:cubicBezTo>
                    <a:cubicBezTo>
                      <a:pt x="2487088" y="97522"/>
                      <a:pt x="2584960" y="6641"/>
                      <a:pt x="2685628" y="5243"/>
                    </a:cubicBezTo>
                    <a:cubicBezTo>
                      <a:pt x="2786296" y="3845"/>
                      <a:pt x="2900945" y="75151"/>
                      <a:pt x="2996020" y="97522"/>
                    </a:cubicBezTo>
                    <a:cubicBezTo>
                      <a:pt x="3091095" y="119893"/>
                      <a:pt x="3190365" y="153449"/>
                      <a:pt x="3256079" y="139467"/>
                    </a:cubicBezTo>
                    <a:cubicBezTo>
                      <a:pt x="3321793" y="125485"/>
                      <a:pt x="3312006" y="-14331"/>
                      <a:pt x="3390303" y="13632"/>
                    </a:cubicBezTo>
                    <a:cubicBezTo>
                      <a:pt x="3468600" y="41595"/>
                      <a:pt x="3648964" y="206579"/>
                      <a:pt x="3725863" y="307247"/>
                    </a:cubicBezTo>
                    <a:cubicBezTo>
                      <a:pt x="3802762" y="407915"/>
                      <a:pt x="3841910" y="511380"/>
                      <a:pt x="3851697" y="617640"/>
                    </a:cubicBezTo>
                    <a:cubicBezTo>
                      <a:pt x="3861484" y="723900"/>
                      <a:pt x="3846105" y="835753"/>
                      <a:pt x="3784586" y="944810"/>
                    </a:cubicBezTo>
                    <a:cubicBezTo>
                      <a:pt x="3723067" y="1053867"/>
                      <a:pt x="3600028" y="1181100"/>
                      <a:pt x="3482582" y="1271981"/>
                    </a:cubicBezTo>
                    <a:cubicBezTo>
                      <a:pt x="3365136" y="1362862"/>
                      <a:pt x="3222523" y="1432770"/>
                      <a:pt x="3079910" y="1490095"/>
                    </a:cubicBezTo>
                    <a:cubicBezTo>
                      <a:pt x="2937297" y="1547420"/>
                      <a:pt x="2840824" y="1582374"/>
                      <a:pt x="2626905" y="1615930"/>
                    </a:cubicBezTo>
                    <a:cubicBezTo>
                      <a:pt x="2412986" y="1649486"/>
                      <a:pt x="2067639" y="1698422"/>
                      <a:pt x="1796395" y="1691431"/>
                    </a:cubicBezTo>
                    <a:cubicBezTo>
                      <a:pt x="1525151" y="1684440"/>
                      <a:pt x="1239926" y="1645292"/>
                      <a:pt x="999441" y="1573985"/>
                    </a:cubicBezTo>
                    <a:cubicBezTo>
                      <a:pt x="758956" y="1502678"/>
                      <a:pt x="503092" y="1364260"/>
                      <a:pt x="353488" y="1263592"/>
                    </a:cubicBezTo>
                    <a:cubicBezTo>
                      <a:pt x="203884" y="1162924"/>
                      <a:pt x="157745" y="1046876"/>
                      <a:pt x="101819" y="969977"/>
                    </a:cubicBezTo>
                    <a:cubicBezTo>
                      <a:pt x="45893" y="893078"/>
                      <a:pt x="31911" y="879097"/>
                      <a:pt x="17929" y="802198"/>
                    </a:cubicBezTo>
                    <a:cubicBezTo>
                      <a:pt x="3947" y="725299"/>
                      <a:pt x="-14229" y="607853"/>
                      <a:pt x="17929" y="508583"/>
                    </a:cubicBezTo>
                    <a:cubicBezTo>
                      <a:pt x="50087" y="409313"/>
                      <a:pt x="139569" y="283478"/>
                      <a:pt x="210875" y="206579"/>
                    </a:cubicBezTo>
                    <a:cubicBezTo>
                      <a:pt x="282181" y="129680"/>
                      <a:pt x="382849" y="54179"/>
                      <a:pt x="470934" y="22021"/>
                    </a:cubicBezTo>
                    <a:close/>
                  </a:path>
                </a:pathLst>
              </a:custGeom>
              <a:gradFill flip="none" rotWithShape="1">
                <a:gsLst>
                  <a:gs pos="1000">
                    <a:schemeClr val="accent5">
                      <a:lumMod val="75000"/>
                      <a:shade val="67500"/>
                      <a:satMod val="115000"/>
                    </a:schemeClr>
                  </a:gs>
                  <a:gs pos="34000">
                    <a:srgbClr val="669FAE"/>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7" name="Oval 15"/>
              <p:cNvSpPr/>
              <p:nvPr/>
            </p:nvSpPr>
            <p:spPr>
              <a:xfrm rot="1413541">
                <a:off x="6284735" y="6064967"/>
                <a:ext cx="370840" cy="192328"/>
              </a:xfrm>
              <a:prstGeom prst="ellipse">
                <a:avLst/>
              </a:prstGeom>
              <a:gradFill flip="none" rotWithShape="1">
                <a:gsLst>
                  <a:gs pos="0">
                    <a:schemeClr val="tx1"/>
                  </a:gs>
                  <a:gs pos="75000">
                    <a:schemeClr val="bg1">
                      <a:lumMod val="75000"/>
                    </a:schemeClr>
                  </a:gs>
                  <a:gs pos="98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8" name="Oval 18"/>
              <p:cNvSpPr/>
              <p:nvPr/>
            </p:nvSpPr>
            <p:spPr>
              <a:xfrm rot="20769716">
                <a:off x="7652922" y="5985563"/>
                <a:ext cx="715686" cy="351136"/>
              </a:xfrm>
              <a:prstGeom prst="ellipse">
                <a:avLst/>
              </a:prstGeom>
              <a:gradFill flip="none" rotWithShape="1">
                <a:gsLst>
                  <a:gs pos="0">
                    <a:schemeClr val="tx1"/>
                  </a:gs>
                  <a:gs pos="75000">
                    <a:schemeClr val="bg1">
                      <a:lumMod val="75000"/>
                    </a:schemeClr>
                  </a:gs>
                  <a:gs pos="98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 name="Oval 17"/>
              <p:cNvSpPr/>
              <p:nvPr/>
            </p:nvSpPr>
            <p:spPr>
              <a:xfrm rot="1413541">
                <a:off x="6564610" y="6016094"/>
                <a:ext cx="715686" cy="351136"/>
              </a:xfrm>
              <a:prstGeom prst="ellipse">
                <a:avLst/>
              </a:prstGeom>
              <a:gradFill flip="none" rotWithShape="1">
                <a:gsLst>
                  <a:gs pos="0">
                    <a:schemeClr val="tx1"/>
                  </a:gs>
                  <a:gs pos="75000">
                    <a:schemeClr val="bg1">
                      <a:lumMod val="75000"/>
                    </a:schemeClr>
                  </a:gs>
                  <a:gs pos="98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0" name="Oval 19"/>
              <p:cNvSpPr/>
              <p:nvPr/>
            </p:nvSpPr>
            <p:spPr>
              <a:xfrm rot="21153260">
                <a:off x="6157201" y="5655194"/>
                <a:ext cx="715686" cy="351136"/>
              </a:xfrm>
              <a:prstGeom prst="ellipse">
                <a:avLst/>
              </a:prstGeom>
              <a:gradFill flip="none" rotWithShape="1">
                <a:gsLst>
                  <a:gs pos="0">
                    <a:schemeClr val="tx1"/>
                  </a:gs>
                  <a:gs pos="75000">
                    <a:schemeClr val="bg1">
                      <a:lumMod val="75000"/>
                    </a:schemeClr>
                  </a:gs>
                  <a:gs pos="98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1" name="Oval 20"/>
              <p:cNvSpPr/>
              <p:nvPr/>
            </p:nvSpPr>
            <p:spPr>
              <a:xfrm rot="21153260">
                <a:off x="8082277" y="5732773"/>
                <a:ext cx="466418" cy="310065"/>
              </a:xfrm>
              <a:prstGeom prst="ellipse">
                <a:avLst/>
              </a:prstGeom>
              <a:gradFill flip="none" rotWithShape="1">
                <a:gsLst>
                  <a:gs pos="0">
                    <a:schemeClr val="tx1"/>
                  </a:gs>
                  <a:gs pos="75000">
                    <a:schemeClr val="bg1">
                      <a:lumMod val="75000"/>
                    </a:schemeClr>
                  </a:gs>
                  <a:gs pos="98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2" name="Oval 16"/>
              <p:cNvSpPr/>
              <p:nvPr/>
            </p:nvSpPr>
            <p:spPr>
              <a:xfrm>
                <a:off x="7204887" y="6421645"/>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3" name="Oval 22"/>
              <p:cNvSpPr/>
              <p:nvPr/>
            </p:nvSpPr>
            <p:spPr>
              <a:xfrm>
                <a:off x="7221294" y="6437262"/>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4" name="Oval 23"/>
              <p:cNvSpPr/>
              <p:nvPr/>
            </p:nvSpPr>
            <p:spPr>
              <a:xfrm>
                <a:off x="7204887" y="6437262"/>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5" name="Oval 24"/>
              <p:cNvSpPr/>
              <p:nvPr/>
            </p:nvSpPr>
            <p:spPr>
              <a:xfrm>
                <a:off x="7221294" y="6405798"/>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6" name="Oval 25"/>
              <p:cNvSpPr/>
              <p:nvPr/>
            </p:nvSpPr>
            <p:spPr>
              <a:xfrm>
                <a:off x="7257198" y="6442450"/>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7" name="Oval 26"/>
              <p:cNvSpPr/>
              <p:nvPr/>
            </p:nvSpPr>
            <p:spPr>
              <a:xfrm>
                <a:off x="7295069" y="6420327"/>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8" name="Oval 27"/>
              <p:cNvSpPr/>
              <p:nvPr/>
            </p:nvSpPr>
            <p:spPr>
              <a:xfrm>
                <a:off x="7291959" y="6446156"/>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9" name="Oval 28"/>
              <p:cNvSpPr/>
              <p:nvPr/>
            </p:nvSpPr>
            <p:spPr>
              <a:xfrm>
                <a:off x="7240792" y="6426832"/>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0" name="Oval 29"/>
              <p:cNvSpPr/>
              <p:nvPr/>
            </p:nvSpPr>
            <p:spPr>
              <a:xfrm>
                <a:off x="7248721" y="6396596"/>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1" name="Oval 30"/>
              <p:cNvSpPr/>
              <p:nvPr/>
            </p:nvSpPr>
            <p:spPr>
              <a:xfrm>
                <a:off x="7240792" y="6442450"/>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2" name="Oval 31"/>
              <p:cNvSpPr/>
              <p:nvPr/>
            </p:nvSpPr>
            <p:spPr>
              <a:xfrm>
                <a:off x="7278662" y="6404710"/>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3" name="Oval 32"/>
              <p:cNvSpPr/>
              <p:nvPr/>
            </p:nvSpPr>
            <p:spPr>
              <a:xfrm>
                <a:off x="7295069" y="6420327"/>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4" name="Oval 33"/>
              <p:cNvSpPr/>
              <p:nvPr/>
            </p:nvSpPr>
            <p:spPr>
              <a:xfrm>
                <a:off x="7278662" y="6420327"/>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5" name="Oval 34"/>
              <p:cNvSpPr/>
              <p:nvPr/>
            </p:nvSpPr>
            <p:spPr>
              <a:xfrm>
                <a:off x="7322740" y="6430961"/>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6" name="Oval 35"/>
              <p:cNvSpPr/>
              <p:nvPr/>
            </p:nvSpPr>
            <p:spPr>
              <a:xfrm>
                <a:off x="7339147" y="6446578"/>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7" name="Oval 36"/>
              <p:cNvSpPr/>
              <p:nvPr/>
            </p:nvSpPr>
            <p:spPr>
              <a:xfrm>
                <a:off x="7322740" y="6446578"/>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8" name="Oval 37"/>
              <p:cNvSpPr/>
              <p:nvPr/>
            </p:nvSpPr>
            <p:spPr>
              <a:xfrm>
                <a:off x="7339147" y="6415114"/>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9" name="Oval 38"/>
              <p:cNvSpPr/>
              <p:nvPr/>
            </p:nvSpPr>
            <p:spPr>
              <a:xfrm>
                <a:off x="7375052" y="6451766"/>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0" name="Oval 39"/>
              <p:cNvSpPr/>
              <p:nvPr/>
            </p:nvSpPr>
            <p:spPr>
              <a:xfrm>
                <a:off x="7412922" y="6429644"/>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1" name="Oval 40"/>
              <p:cNvSpPr/>
              <p:nvPr/>
            </p:nvSpPr>
            <p:spPr>
              <a:xfrm>
                <a:off x="7409813" y="6455472"/>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2" name="Oval 41"/>
              <p:cNvSpPr/>
              <p:nvPr/>
            </p:nvSpPr>
            <p:spPr>
              <a:xfrm>
                <a:off x="7358645" y="6436149"/>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3" name="Oval 42"/>
              <p:cNvSpPr/>
              <p:nvPr/>
            </p:nvSpPr>
            <p:spPr>
              <a:xfrm>
                <a:off x="7366575" y="6405912"/>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4" name="Oval 43"/>
              <p:cNvSpPr/>
              <p:nvPr/>
            </p:nvSpPr>
            <p:spPr>
              <a:xfrm>
                <a:off x="7358645" y="6451766"/>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5" name="Oval 44"/>
              <p:cNvSpPr/>
              <p:nvPr/>
            </p:nvSpPr>
            <p:spPr>
              <a:xfrm>
                <a:off x="7396516" y="6414026"/>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6" name="Oval 45"/>
              <p:cNvSpPr/>
              <p:nvPr/>
            </p:nvSpPr>
            <p:spPr>
              <a:xfrm>
                <a:off x="7412922" y="6429644"/>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7" name="Oval 46"/>
              <p:cNvSpPr/>
              <p:nvPr/>
            </p:nvSpPr>
            <p:spPr>
              <a:xfrm>
                <a:off x="7396516" y="6429644"/>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8" name="Oval 47"/>
              <p:cNvSpPr/>
              <p:nvPr/>
            </p:nvSpPr>
            <p:spPr>
              <a:xfrm rot="19486641" flipH="1">
                <a:off x="7441125" y="6403946"/>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9" name="Oval 48"/>
              <p:cNvSpPr/>
              <p:nvPr/>
            </p:nvSpPr>
            <p:spPr>
              <a:xfrm rot="19486641" flipH="1">
                <a:off x="7457532" y="6419563"/>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0" name="Oval 49"/>
              <p:cNvSpPr/>
              <p:nvPr/>
            </p:nvSpPr>
            <p:spPr>
              <a:xfrm rot="19486641" flipH="1">
                <a:off x="7441125" y="6419563"/>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1" name="Oval 50"/>
              <p:cNvSpPr/>
              <p:nvPr/>
            </p:nvSpPr>
            <p:spPr>
              <a:xfrm rot="19486641" flipH="1">
                <a:off x="7457532" y="6388099"/>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2" name="Oval 51"/>
              <p:cNvSpPr/>
              <p:nvPr/>
            </p:nvSpPr>
            <p:spPr>
              <a:xfrm rot="19486641" flipH="1">
                <a:off x="7493437" y="6424751"/>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3" name="Oval 52"/>
              <p:cNvSpPr/>
              <p:nvPr/>
            </p:nvSpPr>
            <p:spPr>
              <a:xfrm rot="19486641" flipH="1">
                <a:off x="7531307" y="6402629"/>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4" name="Oval 53"/>
              <p:cNvSpPr/>
              <p:nvPr/>
            </p:nvSpPr>
            <p:spPr>
              <a:xfrm rot="19486641" flipH="1">
                <a:off x="7528198" y="6428457"/>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5" name="Oval 54"/>
              <p:cNvSpPr/>
              <p:nvPr/>
            </p:nvSpPr>
            <p:spPr>
              <a:xfrm rot="19486641" flipH="1">
                <a:off x="7477030" y="6409134"/>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6" name="Oval 55"/>
              <p:cNvSpPr/>
              <p:nvPr/>
            </p:nvSpPr>
            <p:spPr>
              <a:xfrm rot="19486641" flipH="1">
                <a:off x="7484960" y="6378897"/>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7" name="Oval 56"/>
              <p:cNvSpPr/>
              <p:nvPr/>
            </p:nvSpPr>
            <p:spPr>
              <a:xfrm rot="19486641" flipH="1">
                <a:off x="7477030" y="6424751"/>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8" name="Oval 57"/>
              <p:cNvSpPr/>
              <p:nvPr/>
            </p:nvSpPr>
            <p:spPr>
              <a:xfrm rot="19486641" flipH="1">
                <a:off x="7514901" y="6387011"/>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9" name="Oval 58"/>
              <p:cNvSpPr/>
              <p:nvPr/>
            </p:nvSpPr>
            <p:spPr>
              <a:xfrm rot="19486641" flipH="1">
                <a:off x="7531307" y="6402629"/>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0" name="Oval 59"/>
              <p:cNvSpPr/>
              <p:nvPr/>
            </p:nvSpPr>
            <p:spPr>
              <a:xfrm rot="19486641" flipH="1">
                <a:off x="7514901" y="6402629"/>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1" name="Oval 60"/>
              <p:cNvSpPr/>
              <p:nvPr/>
            </p:nvSpPr>
            <p:spPr>
              <a:xfrm rot="19486641" flipH="1">
                <a:off x="7558979" y="6413262"/>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2" name="Oval 61"/>
              <p:cNvSpPr/>
              <p:nvPr/>
            </p:nvSpPr>
            <p:spPr>
              <a:xfrm rot="19486641" flipH="1">
                <a:off x="7575385" y="6428880"/>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3" name="Oval 62"/>
              <p:cNvSpPr/>
              <p:nvPr/>
            </p:nvSpPr>
            <p:spPr>
              <a:xfrm rot="19486641" flipH="1">
                <a:off x="7558979" y="6428880"/>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4" name="Oval 63"/>
              <p:cNvSpPr/>
              <p:nvPr/>
            </p:nvSpPr>
            <p:spPr>
              <a:xfrm rot="19486641" flipH="1">
                <a:off x="7575385" y="6397416"/>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5" name="Oval 64"/>
              <p:cNvSpPr/>
              <p:nvPr/>
            </p:nvSpPr>
            <p:spPr>
              <a:xfrm rot="19486641" flipH="1">
                <a:off x="7611290" y="6434067"/>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6" name="Oval 65"/>
              <p:cNvSpPr/>
              <p:nvPr/>
            </p:nvSpPr>
            <p:spPr>
              <a:xfrm rot="19486641" flipH="1">
                <a:off x="7649161" y="6411945"/>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7" name="Oval 66"/>
              <p:cNvSpPr/>
              <p:nvPr/>
            </p:nvSpPr>
            <p:spPr>
              <a:xfrm rot="19486641" flipH="1">
                <a:off x="7671314" y="6411664"/>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8" name="Oval 67"/>
              <p:cNvSpPr/>
              <p:nvPr/>
            </p:nvSpPr>
            <p:spPr>
              <a:xfrm rot="19486641" flipH="1">
                <a:off x="7594884" y="6418450"/>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9" name="Oval 68"/>
              <p:cNvSpPr/>
              <p:nvPr/>
            </p:nvSpPr>
            <p:spPr>
              <a:xfrm rot="19486641" flipH="1">
                <a:off x="7602813" y="6388214"/>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0" name="Oval 69"/>
              <p:cNvSpPr/>
              <p:nvPr/>
            </p:nvSpPr>
            <p:spPr>
              <a:xfrm rot="19486641" flipH="1">
                <a:off x="7495866" y="6425745"/>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1" name="Oval 70"/>
              <p:cNvSpPr/>
              <p:nvPr/>
            </p:nvSpPr>
            <p:spPr>
              <a:xfrm rot="19486641" flipH="1">
                <a:off x="7632754" y="6396328"/>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2" name="Oval 71"/>
              <p:cNvSpPr/>
              <p:nvPr/>
            </p:nvSpPr>
            <p:spPr>
              <a:xfrm rot="19486641" flipH="1">
                <a:off x="7649161" y="6411945"/>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3" name="Oval 72"/>
              <p:cNvSpPr/>
              <p:nvPr/>
            </p:nvSpPr>
            <p:spPr>
              <a:xfrm rot="19486641" flipH="1">
                <a:off x="7621617" y="6392363"/>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4" name="Oval 73"/>
              <p:cNvSpPr/>
              <p:nvPr/>
            </p:nvSpPr>
            <p:spPr>
              <a:xfrm rot="7013958">
                <a:off x="6879880" y="6409752"/>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5" name="Oval 74"/>
              <p:cNvSpPr/>
              <p:nvPr/>
            </p:nvSpPr>
            <p:spPr>
              <a:xfrm rot="7013958">
                <a:off x="6896286" y="6425369"/>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6" name="Oval 75"/>
              <p:cNvSpPr/>
              <p:nvPr/>
            </p:nvSpPr>
            <p:spPr>
              <a:xfrm rot="7013958">
                <a:off x="6879880" y="6425369"/>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7" name="Oval 76"/>
              <p:cNvSpPr/>
              <p:nvPr/>
            </p:nvSpPr>
            <p:spPr>
              <a:xfrm rot="7013958">
                <a:off x="6896286" y="6393905"/>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8" name="Oval 77"/>
              <p:cNvSpPr/>
              <p:nvPr/>
            </p:nvSpPr>
            <p:spPr>
              <a:xfrm rot="7013958">
                <a:off x="6932191" y="6430557"/>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9" name="Oval 78"/>
              <p:cNvSpPr/>
              <p:nvPr/>
            </p:nvSpPr>
            <p:spPr>
              <a:xfrm rot="7013958">
                <a:off x="6725927" y="6352823"/>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0" name="Oval 79"/>
              <p:cNvSpPr/>
              <p:nvPr/>
            </p:nvSpPr>
            <p:spPr>
              <a:xfrm rot="7013958">
                <a:off x="6722817" y="6378652"/>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1" name="Oval 80"/>
              <p:cNvSpPr/>
              <p:nvPr/>
            </p:nvSpPr>
            <p:spPr>
              <a:xfrm rot="7013958">
                <a:off x="6915784" y="6414939"/>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2" name="Oval 81"/>
              <p:cNvSpPr/>
              <p:nvPr/>
            </p:nvSpPr>
            <p:spPr>
              <a:xfrm rot="7013958">
                <a:off x="6923714" y="6384703"/>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3" name="Oval 82"/>
              <p:cNvSpPr/>
              <p:nvPr/>
            </p:nvSpPr>
            <p:spPr>
              <a:xfrm rot="7013958">
                <a:off x="6962047" y="6440481"/>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4" name="Oval 83"/>
              <p:cNvSpPr/>
              <p:nvPr/>
            </p:nvSpPr>
            <p:spPr>
              <a:xfrm rot="7013958">
                <a:off x="6953655" y="6392817"/>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5" name="Oval 84"/>
              <p:cNvSpPr/>
              <p:nvPr/>
            </p:nvSpPr>
            <p:spPr>
              <a:xfrm rot="7013958">
                <a:off x="6725927" y="6352823"/>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6" name="Oval 85"/>
              <p:cNvSpPr/>
              <p:nvPr/>
            </p:nvSpPr>
            <p:spPr>
              <a:xfrm rot="7013958">
                <a:off x="6953655" y="6408434"/>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7" name="Oval 86"/>
              <p:cNvSpPr/>
              <p:nvPr/>
            </p:nvSpPr>
            <p:spPr>
              <a:xfrm rot="7013958">
                <a:off x="6753598" y="6363457"/>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8" name="Oval 87"/>
              <p:cNvSpPr/>
              <p:nvPr/>
            </p:nvSpPr>
            <p:spPr>
              <a:xfrm rot="7013958">
                <a:off x="6770005" y="6379074"/>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9" name="Oval 88"/>
              <p:cNvSpPr/>
              <p:nvPr/>
            </p:nvSpPr>
            <p:spPr>
              <a:xfrm rot="7013958">
                <a:off x="6753598" y="6379074"/>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0" name="Oval 89"/>
              <p:cNvSpPr/>
              <p:nvPr/>
            </p:nvSpPr>
            <p:spPr>
              <a:xfrm rot="7013958">
                <a:off x="6770005" y="6347610"/>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1" name="Oval 90"/>
              <p:cNvSpPr/>
              <p:nvPr/>
            </p:nvSpPr>
            <p:spPr>
              <a:xfrm rot="7013958">
                <a:off x="6805909" y="6384262"/>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2" name="Oval 91"/>
              <p:cNvSpPr/>
              <p:nvPr/>
            </p:nvSpPr>
            <p:spPr>
              <a:xfrm rot="7013958">
                <a:off x="6843780" y="6362140"/>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3" name="Oval 92"/>
              <p:cNvSpPr/>
              <p:nvPr/>
            </p:nvSpPr>
            <p:spPr>
              <a:xfrm rot="7013958">
                <a:off x="6840670" y="6387968"/>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4" name="Oval 93"/>
              <p:cNvSpPr/>
              <p:nvPr/>
            </p:nvSpPr>
            <p:spPr>
              <a:xfrm rot="7013958">
                <a:off x="6789503" y="6368644"/>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5" name="Oval 94"/>
              <p:cNvSpPr/>
              <p:nvPr/>
            </p:nvSpPr>
            <p:spPr>
              <a:xfrm rot="7013958">
                <a:off x="6797433" y="6338408"/>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6" name="Oval 95"/>
              <p:cNvSpPr/>
              <p:nvPr/>
            </p:nvSpPr>
            <p:spPr>
              <a:xfrm rot="7013958">
                <a:off x="6789503" y="6384262"/>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7" name="Oval 96"/>
              <p:cNvSpPr/>
              <p:nvPr/>
            </p:nvSpPr>
            <p:spPr>
              <a:xfrm rot="7013958">
                <a:off x="6827374" y="6346522"/>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8" name="Oval 97"/>
              <p:cNvSpPr/>
              <p:nvPr/>
            </p:nvSpPr>
            <p:spPr>
              <a:xfrm rot="7013958">
                <a:off x="6843780" y="6362140"/>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9" name="Oval 98"/>
              <p:cNvSpPr/>
              <p:nvPr/>
            </p:nvSpPr>
            <p:spPr>
              <a:xfrm rot="7013958">
                <a:off x="6827374" y="6362140"/>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0" name="Oval 99"/>
              <p:cNvSpPr/>
              <p:nvPr/>
            </p:nvSpPr>
            <p:spPr>
              <a:xfrm rot="4900599" flipH="1">
                <a:off x="6871393" y="6337411"/>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1" name="Oval 100"/>
              <p:cNvSpPr/>
              <p:nvPr/>
            </p:nvSpPr>
            <p:spPr>
              <a:xfrm rot="4900599" flipH="1">
                <a:off x="6887800" y="6353029"/>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2" name="Oval 101"/>
              <p:cNvSpPr/>
              <p:nvPr/>
            </p:nvSpPr>
            <p:spPr>
              <a:xfrm rot="4900599" flipH="1">
                <a:off x="6871393" y="6353029"/>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3" name="Oval 102"/>
              <p:cNvSpPr/>
              <p:nvPr/>
            </p:nvSpPr>
            <p:spPr>
              <a:xfrm rot="4900599" flipH="1">
                <a:off x="6887800" y="6321565"/>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4" name="Oval 103"/>
              <p:cNvSpPr/>
              <p:nvPr/>
            </p:nvSpPr>
            <p:spPr>
              <a:xfrm rot="4900599" flipH="1">
                <a:off x="7001242" y="6425588"/>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5" name="Oval 104"/>
              <p:cNvSpPr/>
              <p:nvPr/>
            </p:nvSpPr>
            <p:spPr>
              <a:xfrm rot="4900599" flipH="1">
                <a:off x="7039112" y="6403466"/>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6" name="Oval 105"/>
              <p:cNvSpPr/>
              <p:nvPr/>
            </p:nvSpPr>
            <p:spPr>
              <a:xfrm rot="4900599" flipH="1">
                <a:off x="7036003" y="6429294"/>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7" name="Oval 106"/>
              <p:cNvSpPr/>
              <p:nvPr/>
            </p:nvSpPr>
            <p:spPr>
              <a:xfrm rot="4900599" flipH="1">
                <a:off x="6984835" y="6409971"/>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8" name="Oval 107"/>
              <p:cNvSpPr/>
              <p:nvPr/>
            </p:nvSpPr>
            <p:spPr>
              <a:xfrm rot="4900599" flipH="1">
                <a:off x="6992765" y="6379734"/>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9" name="Oval 108"/>
              <p:cNvSpPr/>
              <p:nvPr/>
            </p:nvSpPr>
            <p:spPr>
              <a:xfrm rot="4900599" flipH="1">
                <a:off x="6984835" y="6425588"/>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0" name="Oval 109"/>
              <p:cNvSpPr/>
              <p:nvPr/>
            </p:nvSpPr>
            <p:spPr>
              <a:xfrm rot="4900599" flipH="1">
                <a:off x="7022706" y="6387848"/>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1" name="Oval 110"/>
              <p:cNvSpPr/>
              <p:nvPr/>
            </p:nvSpPr>
            <p:spPr>
              <a:xfrm rot="4900599" flipH="1">
                <a:off x="7039112" y="6403466"/>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2" name="Oval 111"/>
              <p:cNvSpPr/>
              <p:nvPr/>
            </p:nvSpPr>
            <p:spPr>
              <a:xfrm rot="4900599" flipH="1">
                <a:off x="7022706" y="6403466"/>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3" name="Oval 112"/>
              <p:cNvSpPr/>
              <p:nvPr/>
            </p:nvSpPr>
            <p:spPr>
              <a:xfrm rot="4900599" flipH="1">
                <a:off x="7066784" y="6414099"/>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4" name="Oval 113"/>
              <p:cNvSpPr/>
              <p:nvPr/>
            </p:nvSpPr>
            <p:spPr>
              <a:xfrm rot="4900599" flipH="1">
                <a:off x="7083190" y="6429717"/>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5" name="Oval 114"/>
              <p:cNvSpPr/>
              <p:nvPr/>
            </p:nvSpPr>
            <p:spPr>
              <a:xfrm rot="4900599" flipH="1">
                <a:off x="7066784" y="6429717"/>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6" name="Oval 115"/>
              <p:cNvSpPr/>
              <p:nvPr/>
            </p:nvSpPr>
            <p:spPr>
              <a:xfrm rot="4900599" flipH="1">
                <a:off x="7083190" y="6398253"/>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7" name="Oval 116"/>
              <p:cNvSpPr/>
              <p:nvPr/>
            </p:nvSpPr>
            <p:spPr>
              <a:xfrm rot="4900599" flipH="1">
                <a:off x="7119095" y="6434904"/>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8" name="Oval 117"/>
              <p:cNvSpPr/>
              <p:nvPr/>
            </p:nvSpPr>
            <p:spPr>
              <a:xfrm rot="4900599" flipH="1">
                <a:off x="7156966" y="6412782"/>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9" name="Oval 118"/>
              <p:cNvSpPr/>
              <p:nvPr/>
            </p:nvSpPr>
            <p:spPr>
              <a:xfrm rot="4900599" flipH="1">
                <a:off x="7153856" y="6438610"/>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0" name="Oval 119"/>
              <p:cNvSpPr/>
              <p:nvPr/>
            </p:nvSpPr>
            <p:spPr>
              <a:xfrm rot="4900599" flipH="1">
                <a:off x="7102688" y="6419287"/>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1" name="Oval 120"/>
              <p:cNvSpPr/>
              <p:nvPr/>
            </p:nvSpPr>
            <p:spPr>
              <a:xfrm rot="4900599" flipH="1">
                <a:off x="7110618" y="6389051"/>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2" name="Oval 121"/>
              <p:cNvSpPr/>
              <p:nvPr/>
            </p:nvSpPr>
            <p:spPr>
              <a:xfrm rot="4900599" flipH="1">
                <a:off x="7003671" y="6426582"/>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3" name="Oval 122"/>
              <p:cNvSpPr/>
              <p:nvPr/>
            </p:nvSpPr>
            <p:spPr>
              <a:xfrm rot="4900599" flipH="1">
                <a:off x="7140559" y="6397165"/>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4" name="Oval 123"/>
              <p:cNvSpPr/>
              <p:nvPr/>
            </p:nvSpPr>
            <p:spPr>
              <a:xfrm rot="4900599" flipH="1">
                <a:off x="7156966" y="6412782"/>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5" name="Oval 124"/>
              <p:cNvSpPr/>
              <p:nvPr/>
            </p:nvSpPr>
            <p:spPr>
              <a:xfrm rot="4900599" flipH="1">
                <a:off x="7129422" y="6393200"/>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6" name="Oval 125"/>
              <p:cNvSpPr/>
              <p:nvPr/>
            </p:nvSpPr>
            <p:spPr>
              <a:xfrm rot="7013958">
                <a:off x="6649042" y="6314195"/>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7" name="Oval 126"/>
              <p:cNvSpPr/>
              <p:nvPr/>
            </p:nvSpPr>
            <p:spPr>
              <a:xfrm rot="7013958">
                <a:off x="6665449" y="6329812"/>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8" name="Oval 127"/>
              <p:cNvSpPr/>
              <p:nvPr/>
            </p:nvSpPr>
            <p:spPr>
              <a:xfrm rot="7013958">
                <a:off x="6649042" y="6329812"/>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9" name="Oval 128"/>
              <p:cNvSpPr/>
              <p:nvPr/>
            </p:nvSpPr>
            <p:spPr>
              <a:xfrm rot="7013958">
                <a:off x="6665449" y="6298348"/>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0" name="Oval 129"/>
              <p:cNvSpPr/>
              <p:nvPr/>
            </p:nvSpPr>
            <p:spPr>
              <a:xfrm rot="7013958">
                <a:off x="6701353" y="6335000"/>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1" name="Oval 130"/>
              <p:cNvSpPr/>
              <p:nvPr/>
            </p:nvSpPr>
            <p:spPr>
              <a:xfrm rot="7013958">
                <a:off x="6684947" y="6319383"/>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2" name="Oval 131"/>
              <p:cNvSpPr/>
              <p:nvPr/>
            </p:nvSpPr>
            <p:spPr>
              <a:xfrm rot="7013958">
                <a:off x="6692877" y="6289146"/>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3" name="Oval 132"/>
              <p:cNvSpPr/>
              <p:nvPr/>
            </p:nvSpPr>
            <p:spPr>
              <a:xfrm rot="7013958">
                <a:off x="6722818" y="6297260"/>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4" name="Oval 133"/>
              <p:cNvSpPr/>
              <p:nvPr/>
            </p:nvSpPr>
            <p:spPr>
              <a:xfrm rot="7013958">
                <a:off x="6722818" y="6312878"/>
                <a:ext cx="31464" cy="28533"/>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5" name="Oval 134"/>
              <p:cNvSpPr/>
              <p:nvPr/>
            </p:nvSpPr>
            <p:spPr>
              <a:xfrm>
                <a:off x="7422544" y="6358448"/>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6" name="Oval 135"/>
              <p:cNvSpPr/>
              <p:nvPr/>
            </p:nvSpPr>
            <p:spPr>
              <a:xfrm>
                <a:off x="7438950" y="6374066"/>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7" name="Oval 136"/>
              <p:cNvSpPr/>
              <p:nvPr/>
            </p:nvSpPr>
            <p:spPr>
              <a:xfrm>
                <a:off x="7422544" y="6374066"/>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8" name="Oval 137"/>
              <p:cNvSpPr/>
              <p:nvPr/>
            </p:nvSpPr>
            <p:spPr>
              <a:xfrm>
                <a:off x="7438950" y="6342601"/>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9" name="Oval 138"/>
              <p:cNvSpPr/>
              <p:nvPr/>
            </p:nvSpPr>
            <p:spPr>
              <a:xfrm>
                <a:off x="7474855" y="6379253"/>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0" name="Oval 139"/>
              <p:cNvSpPr/>
              <p:nvPr/>
            </p:nvSpPr>
            <p:spPr>
              <a:xfrm>
                <a:off x="7512726" y="6357131"/>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1" name="Oval 140"/>
              <p:cNvSpPr/>
              <p:nvPr/>
            </p:nvSpPr>
            <p:spPr>
              <a:xfrm>
                <a:off x="7509616" y="6382959"/>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2" name="Oval 141"/>
              <p:cNvSpPr/>
              <p:nvPr/>
            </p:nvSpPr>
            <p:spPr>
              <a:xfrm>
                <a:off x="7458449" y="6363636"/>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3" name="Oval 142"/>
              <p:cNvSpPr/>
              <p:nvPr/>
            </p:nvSpPr>
            <p:spPr>
              <a:xfrm>
                <a:off x="7466378" y="6333400"/>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4" name="Oval 143"/>
              <p:cNvSpPr/>
              <p:nvPr/>
            </p:nvSpPr>
            <p:spPr>
              <a:xfrm>
                <a:off x="7458449" y="6379253"/>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5" name="Oval 144"/>
              <p:cNvSpPr/>
              <p:nvPr/>
            </p:nvSpPr>
            <p:spPr>
              <a:xfrm>
                <a:off x="7496319" y="6341513"/>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6" name="Oval 145"/>
              <p:cNvSpPr/>
              <p:nvPr/>
            </p:nvSpPr>
            <p:spPr>
              <a:xfrm>
                <a:off x="7512726" y="6357131"/>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7" name="Oval 146"/>
              <p:cNvSpPr/>
              <p:nvPr/>
            </p:nvSpPr>
            <p:spPr>
              <a:xfrm>
                <a:off x="7496319" y="6357131"/>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8" name="Oval 147"/>
              <p:cNvSpPr/>
              <p:nvPr/>
            </p:nvSpPr>
            <p:spPr>
              <a:xfrm>
                <a:off x="7540397" y="6367764"/>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9" name="Oval 148"/>
              <p:cNvSpPr/>
              <p:nvPr/>
            </p:nvSpPr>
            <p:spPr>
              <a:xfrm>
                <a:off x="7556804" y="6383382"/>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0" name="Oval 149"/>
              <p:cNvSpPr/>
              <p:nvPr/>
            </p:nvSpPr>
            <p:spPr>
              <a:xfrm>
                <a:off x="7540397" y="6383382"/>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1" name="Oval 150"/>
              <p:cNvSpPr/>
              <p:nvPr/>
            </p:nvSpPr>
            <p:spPr>
              <a:xfrm>
                <a:off x="7556804" y="6351918"/>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2" name="Oval 151"/>
              <p:cNvSpPr/>
              <p:nvPr/>
            </p:nvSpPr>
            <p:spPr>
              <a:xfrm>
                <a:off x="7592709" y="6388569"/>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3" name="Oval 152"/>
              <p:cNvSpPr/>
              <p:nvPr/>
            </p:nvSpPr>
            <p:spPr>
              <a:xfrm>
                <a:off x="7630579" y="6366447"/>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4" name="Oval 153"/>
              <p:cNvSpPr/>
              <p:nvPr/>
            </p:nvSpPr>
            <p:spPr>
              <a:xfrm>
                <a:off x="7627469" y="6392275"/>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5" name="Oval 154"/>
              <p:cNvSpPr/>
              <p:nvPr/>
            </p:nvSpPr>
            <p:spPr>
              <a:xfrm>
                <a:off x="7576302" y="6372952"/>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6" name="Oval 155"/>
              <p:cNvSpPr/>
              <p:nvPr/>
            </p:nvSpPr>
            <p:spPr>
              <a:xfrm>
                <a:off x="7584232" y="6342716"/>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7" name="Oval 156"/>
              <p:cNvSpPr/>
              <p:nvPr/>
            </p:nvSpPr>
            <p:spPr>
              <a:xfrm>
                <a:off x="7576302" y="6388569"/>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8" name="Oval 157"/>
              <p:cNvSpPr/>
              <p:nvPr/>
            </p:nvSpPr>
            <p:spPr>
              <a:xfrm>
                <a:off x="7614173" y="6350830"/>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9" name="Oval 158"/>
              <p:cNvSpPr/>
              <p:nvPr/>
            </p:nvSpPr>
            <p:spPr>
              <a:xfrm>
                <a:off x="7630579" y="6366447"/>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0" name="Oval 159"/>
              <p:cNvSpPr/>
              <p:nvPr/>
            </p:nvSpPr>
            <p:spPr>
              <a:xfrm>
                <a:off x="7614173" y="6366447"/>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1" name="Oval 160"/>
              <p:cNvSpPr/>
              <p:nvPr/>
            </p:nvSpPr>
            <p:spPr>
              <a:xfrm rot="19486641" flipH="1">
                <a:off x="7658782" y="6340750"/>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2" name="Oval 161"/>
              <p:cNvSpPr/>
              <p:nvPr/>
            </p:nvSpPr>
            <p:spPr>
              <a:xfrm rot="19486641" flipH="1">
                <a:off x="7675189" y="6356367"/>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3" name="Oval 162"/>
              <p:cNvSpPr/>
              <p:nvPr/>
            </p:nvSpPr>
            <p:spPr>
              <a:xfrm rot="19486641" flipH="1">
                <a:off x="7658782" y="6356367"/>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4" name="Oval 163"/>
              <p:cNvSpPr/>
              <p:nvPr/>
            </p:nvSpPr>
            <p:spPr>
              <a:xfrm rot="19486641" flipH="1">
                <a:off x="7675189" y="6324903"/>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5" name="Oval 164"/>
              <p:cNvSpPr/>
              <p:nvPr/>
            </p:nvSpPr>
            <p:spPr>
              <a:xfrm rot="19486641" flipH="1">
                <a:off x="7711094" y="6361555"/>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6" name="Oval 165"/>
              <p:cNvSpPr/>
              <p:nvPr/>
            </p:nvSpPr>
            <p:spPr>
              <a:xfrm rot="19486641" flipH="1">
                <a:off x="7748964" y="6339432"/>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7" name="Oval 166"/>
              <p:cNvSpPr/>
              <p:nvPr/>
            </p:nvSpPr>
            <p:spPr>
              <a:xfrm rot="19486641" flipH="1">
                <a:off x="7745855" y="6365261"/>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8" name="Oval 167"/>
              <p:cNvSpPr/>
              <p:nvPr/>
            </p:nvSpPr>
            <p:spPr>
              <a:xfrm rot="19486641" flipH="1">
                <a:off x="7694687" y="6345937"/>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9" name="Oval 168"/>
              <p:cNvSpPr/>
              <p:nvPr/>
            </p:nvSpPr>
            <p:spPr>
              <a:xfrm rot="19486641" flipH="1">
                <a:off x="7719537" y="6415997"/>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0" name="Oval 169"/>
              <p:cNvSpPr/>
              <p:nvPr/>
            </p:nvSpPr>
            <p:spPr>
              <a:xfrm rot="19486641" flipH="1">
                <a:off x="7694687" y="6361555"/>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1" name="Oval 170"/>
              <p:cNvSpPr/>
              <p:nvPr/>
            </p:nvSpPr>
            <p:spPr>
              <a:xfrm rot="19486641" flipH="1">
                <a:off x="7732558" y="6323815"/>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2" name="Oval 171"/>
              <p:cNvSpPr/>
              <p:nvPr/>
            </p:nvSpPr>
            <p:spPr>
              <a:xfrm rot="19486641" flipH="1">
                <a:off x="7748964" y="6339432"/>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3" name="Oval 172"/>
              <p:cNvSpPr/>
              <p:nvPr/>
            </p:nvSpPr>
            <p:spPr>
              <a:xfrm rot="19486641" flipH="1">
                <a:off x="7732558" y="6339432"/>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4" name="Oval 173"/>
              <p:cNvSpPr/>
              <p:nvPr/>
            </p:nvSpPr>
            <p:spPr>
              <a:xfrm rot="19486641" flipH="1">
                <a:off x="7749902" y="6371752"/>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5" name="Oval 174"/>
              <p:cNvSpPr/>
              <p:nvPr/>
            </p:nvSpPr>
            <p:spPr>
              <a:xfrm rot="19486641" flipH="1">
                <a:off x="7766308" y="6387370"/>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6" name="Oval 175"/>
              <p:cNvSpPr/>
              <p:nvPr/>
            </p:nvSpPr>
            <p:spPr>
              <a:xfrm rot="19486641" flipH="1">
                <a:off x="7749902" y="6387370"/>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7" name="Oval 176"/>
              <p:cNvSpPr/>
              <p:nvPr/>
            </p:nvSpPr>
            <p:spPr>
              <a:xfrm rot="19486641" flipH="1">
                <a:off x="7766308" y="6355906"/>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8" name="Oval 177"/>
              <p:cNvSpPr/>
              <p:nvPr/>
            </p:nvSpPr>
            <p:spPr>
              <a:xfrm rot="19486641" flipH="1">
                <a:off x="7802213" y="6392558"/>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9" name="Oval 178"/>
              <p:cNvSpPr/>
              <p:nvPr/>
            </p:nvSpPr>
            <p:spPr>
              <a:xfrm rot="19486641" flipH="1">
                <a:off x="7840084" y="6370435"/>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0" name="Oval 179"/>
              <p:cNvSpPr/>
              <p:nvPr/>
            </p:nvSpPr>
            <p:spPr>
              <a:xfrm rot="19486641" flipH="1">
                <a:off x="7836974" y="6396264"/>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1" name="Oval 180"/>
              <p:cNvSpPr/>
              <p:nvPr/>
            </p:nvSpPr>
            <p:spPr>
              <a:xfrm rot="19486641" flipH="1">
                <a:off x="7785807" y="6376940"/>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2" name="Oval 181"/>
              <p:cNvSpPr/>
              <p:nvPr/>
            </p:nvSpPr>
            <p:spPr>
              <a:xfrm rot="19486641" flipH="1">
                <a:off x="7793736" y="6346704"/>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3" name="Oval 182"/>
              <p:cNvSpPr/>
              <p:nvPr/>
            </p:nvSpPr>
            <p:spPr>
              <a:xfrm rot="19486641" flipH="1">
                <a:off x="7713523" y="6362548"/>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4" name="Oval 183"/>
              <p:cNvSpPr/>
              <p:nvPr/>
            </p:nvSpPr>
            <p:spPr>
              <a:xfrm rot="19486641" flipH="1">
                <a:off x="7823677" y="6354818"/>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5" name="Oval 184"/>
              <p:cNvSpPr/>
              <p:nvPr/>
            </p:nvSpPr>
            <p:spPr>
              <a:xfrm rot="19486641" flipH="1">
                <a:off x="7840084" y="6370435"/>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6" name="Oval 185"/>
              <p:cNvSpPr/>
              <p:nvPr/>
            </p:nvSpPr>
            <p:spPr>
              <a:xfrm rot="19486641" flipH="1">
                <a:off x="7812540" y="6350853"/>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7" name="Oval 186"/>
              <p:cNvSpPr/>
              <p:nvPr/>
            </p:nvSpPr>
            <p:spPr>
              <a:xfrm rot="4900599" flipH="1">
                <a:off x="7256769" y="6340269"/>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8" name="Oval 187"/>
              <p:cNvSpPr/>
              <p:nvPr/>
            </p:nvSpPr>
            <p:spPr>
              <a:xfrm rot="4900599" flipH="1">
                <a:off x="7253659" y="6366098"/>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9" name="Oval 188"/>
              <p:cNvSpPr/>
              <p:nvPr/>
            </p:nvSpPr>
            <p:spPr>
              <a:xfrm rot="4900599" flipH="1">
                <a:off x="7256769" y="6340269"/>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0" name="Oval 189"/>
              <p:cNvSpPr/>
              <p:nvPr/>
            </p:nvSpPr>
            <p:spPr>
              <a:xfrm rot="4900599" flipH="1">
                <a:off x="7284441" y="6350903"/>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1" name="Oval 190"/>
              <p:cNvSpPr/>
              <p:nvPr/>
            </p:nvSpPr>
            <p:spPr>
              <a:xfrm rot="4900599" flipH="1">
                <a:off x="7300847" y="6366520"/>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2" name="Oval 191"/>
              <p:cNvSpPr/>
              <p:nvPr/>
            </p:nvSpPr>
            <p:spPr>
              <a:xfrm rot="4900599" flipH="1">
                <a:off x="7284441" y="6366520"/>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3" name="Oval 192"/>
              <p:cNvSpPr/>
              <p:nvPr/>
            </p:nvSpPr>
            <p:spPr>
              <a:xfrm rot="4900599" flipH="1">
                <a:off x="7300847" y="6335056"/>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4" name="Oval 193"/>
              <p:cNvSpPr/>
              <p:nvPr/>
            </p:nvSpPr>
            <p:spPr>
              <a:xfrm rot="4900599" flipH="1">
                <a:off x="7336752" y="6371708"/>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5" name="Oval 194"/>
              <p:cNvSpPr/>
              <p:nvPr/>
            </p:nvSpPr>
            <p:spPr>
              <a:xfrm rot="4900599" flipH="1">
                <a:off x="7374623" y="6349586"/>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6" name="Oval 195"/>
              <p:cNvSpPr/>
              <p:nvPr/>
            </p:nvSpPr>
            <p:spPr>
              <a:xfrm rot="4900599" flipH="1">
                <a:off x="7371513" y="6375414"/>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7" name="Oval 196"/>
              <p:cNvSpPr/>
              <p:nvPr/>
            </p:nvSpPr>
            <p:spPr>
              <a:xfrm rot="4900599" flipH="1">
                <a:off x="7320345" y="6356090"/>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8" name="Oval 197"/>
              <p:cNvSpPr/>
              <p:nvPr/>
            </p:nvSpPr>
            <p:spPr>
              <a:xfrm rot="4900599" flipH="1">
                <a:off x="7328275" y="6325854"/>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9" name="Oval 198"/>
              <p:cNvSpPr/>
              <p:nvPr/>
            </p:nvSpPr>
            <p:spPr>
              <a:xfrm rot="4900599" flipH="1">
                <a:off x="7358216" y="6333968"/>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0" name="Oval 199"/>
              <p:cNvSpPr/>
              <p:nvPr/>
            </p:nvSpPr>
            <p:spPr>
              <a:xfrm rot="4900599" flipH="1">
                <a:off x="7374623" y="6349586"/>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1" name="Oval 200"/>
              <p:cNvSpPr/>
              <p:nvPr/>
            </p:nvSpPr>
            <p:spPr>
              <a:xfrm rot="4900599" flipH="1">
                <a:off x="7347079" y="6330003"/>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2" name="Oval 201"/>
              <p:cNvSpPr/>
              <p:nvPr/>
            </p:nvSpPr>
            <p:spPr>
              <a:xfrm rot="19486641" flipH="1">
                <a:off x="7942382" y="6376634"/>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3" name="Oval 202"/>
              <p:cNvSpPr/>
              <p:nvPr/>
            </p:nvSpPr>
            <p:spPr>
              <a:xfrm rot="19486641" flipH="1">
                <a:off x="7891723" y="6348014"/>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4" name="Oval 203"/>
              <p:cNvSpPr/>
              <p:nvPr/>
            </p:nvSpPr>
            <p:spPr>
              <a:xfrm rot="19486641" flipH="1">
                <a:off x="7875316" y="6348014"/>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5" name="Oval 204"/>
              <p:cNvSpPr/>
              <p:nvPr/>
            </p:nvSpPr>
            <p:spPr>
              <a:xfrm rot="19486641" flipH="1">
                <a:off x="7889255" y="6316073"/>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6" name="Oval 205"/>
              <p:cNvSpPr/>
              <p:nvPr/>
            </p:nvSpPr>
            <p:spPr>
              <a:xfrm rot="19486641" flipH="1">
                <a:off x="7927628" y="6353202"/>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7" name="Oval 206"/>
              <p:cNvSpPr/>
              <p:nvPr/>
            </p:nvSpPr>
            <p:spPr>
              <a:xfrm rot="19486641" flipH="1">
                <a:off x="8182529" y="6267314"/>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8" name="Oval 207"/>
              <p:cNvSpPr/>
              <p:nvPr/>
            </p:nvSpPr>
            <p:spPr>
              <a:xfrm rot="19486641" flipH="1">
                <a:off x="7962389" y="6356908"/>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9" name="Oval 208"/>
              <p:cNvSpPr/>
              <p:nvPr/>
            </p:nvSpPr>
            <p:spPr>
              <a:xfrm rot="19486641" flipH="1">
                <a:off x="8013707" y="6336029"/>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0" name="Oval 209"/>
              <p:cNvSpPr/>
              <p:nvPr/>
            </p:nvSpPr>
            <p:spPr>
              <a:xfrm rot="19486641" flipH="1">
                <a:off x="7916683" y="6372902"/>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1" name="Oval 210"/>
              <p:cNvSpPr/>
              <p:nvPr/>
            </p:nvSpPr>
            <p:spPr>
              <a:xfrm rot="19486641" flipH="1">
                <a:off x="7946624" y="6381016"/>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2" name="Oval 212"/>
              <p:cNvSpPr/>
              <p:nvPr/>
            </p:nvSpPr>
            <p:spPr>
              <a:xfrm rot="19486641" flipH="1">
                <a:off x="7935487" y="6377051"/>
                <a:ext cx="40011" cy="5226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3" name="Oval 213"/>
              <p:cNvSpPr/>
              <p:nvPr/>
            </p:nvSpPr>
            <p:spPr>
              <a:xfrm rot="20071265">
                <a:off x="8107375" y="6306614"/>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4" name="Oval 214"/>
              <p:cNvSpPr/>
              <p:nvPr/>
            </p:nvSpPr>
            <p:spPr>
              <a:xfrm rot="20071265">
                <a:off x="8004082" y="6309769"/>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5" name="Oval 215"/>
              <p:cNvSpPr/>
              <p:nvPr/>
            </p:nvSpPr>
            <p:spPr>
              <a:xfrm rot="20071265">
                <a:off x="8000972" y="6335598"/>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6" name="Oval 216"/>
              <p:cNvSpPr/>
              <p:nvPr/>
            </p:nvSpPr>
            <p:spPr>
              <a:xfrm rot="20071265">
                <a:off x="8134803" y="6297412"/>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7" name="Oval 217"/>
              <p:cNvSpPr/>
              <p:nvPr/>
            </p:nvSpPr>
            <p:spPr>
              <a:xfrm rot="20071265">
                <a:off x="8164744" y="6305526"/>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8" name="Oval 218"/>
              <p:cNvSpPr/>
              <p:nvPr/>
            </p:nvSpPr>
            <p:spPr>
              <a:xfrm rot="20071265">
                <a:off x="8004082" y="6309769"/>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9" name="Oval 219"/>
              <p:cNvSpPr/>
              <p:nvPr/>
            </p:nvSpPr>
            <p:spPr>
              <a:xfrm rot="20071265">
                <a:off x="8031753" y="6320403"/>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0" name="Oval 220"/>
              <p:cNvSpPr/>
              <p:nvPr/>
            </p:nvSpPr>
            <p:spPr>
              <a:xfrm rot="20071265">
                <a:off x="8048160" y="6336020"/>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1" name="Oval 221"/>
              <p:cNvSpPr/>
              <p:nvPr/>
            </p:nvSpPr>
            <p:spPr>
              <a:xfrm rot="20071265">
                <a:off x="8031753" y="6313927"/>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2" name="Oval 222"/>
              <p:cNvSpPr/>
              <p:nvPr/>
            </p:nvSpPr>
            <p:spPr>
              <a:xfrm rot="20071265">
                <a:off x="8048160" y="6304556"/>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3" name="Oval 223"/>
              <p:cNvSpPr/>
              <p:nvPr/>
            </p:nvSpPr>
            <p:spPr>
              <a:xfrm rot="20071265">
                <a:off x="8084065" y="6341208"/>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4" name="Oval 224"/>
              <p:cNvSpPr/>
              <p:nvPr/>
            </p:nvSpPr>
            <p:spPr>
              <a:xfrm rot="20071265">
                <a:off x="8054869" y="6274848"/>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5" name="Oval 225"/>
              <p:cNvSpPr/>
              <p:nvPr/>
            </p:nvSpPr>
            <p:spPr>
              <a:xfrm rot="20071265">
                <a:off x="8051759" y="6300677"/>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6" name="Oval 226"/>
              <p:cNvSpPr/>
              <p:nvPr/>
            </p:nvSpPr>
            <p:spPr>
              <a:xfrm rot="20071265">
                <a:off x="8067658" y="6325590"/>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7" name="Oval 227"/>
              <p:cNvSpPr/>
              <p:nvPr/>
            </p:nvSpPr>
            <p:spPr>
              <a:xfrm rot="20071265">
                <a:off x="8075588" y="6295354"/>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8" name="Oval 228"/>
              <p:cNvSpPr/>
              <p:nvPr/>
            </p:nvSpPr>
            <p:spPr>
              <a:xfrm rot="20071265">
                <a:off x="8067658" y="6341208"/>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9" name="Oval 229"/>
              <p:cNvSpPr/>
              <p:nvPr/>
            </p:nvSpPr>
            <p:spPr>
              <a:xfrm rot="20071265">
                <a:off x="6567202" y="6278903"/>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0" name="Oval 230"/>
              <p:cNvSpPr/>
              <p:nvPr/>
            </p:nvSpPr>
            <p:spPr>
              <a:xfrm rot="20071265">
                <a:off x="6583609" y="6294520"/>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1" name="Oval 232"/>
              <p:cNvSpPr/>
              <p:nvPr/>
            </p:nvSpPr>
            <p:spPr>
              <a:xfrm rot="17957906" flipH="1">
                <a:off x="6676753" y="6353288"/>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2" name="Oval 233"/>
              <p:cNvSpPr/>
              <p:nvPr/>
            </p:nvSpPr>
            <p:spPr>
              <a:xfrm rot="17957906" flipH="1">
                <a:off x="6612256" y="6326209"/>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3" name="Oval 234"/>
              <p:cNvSpPr/>
              <p:nvPr/>
            </p:nvSpPr>
            <p:spPr>
              <a:xfrm rot="17957906" flipH="1">
                <a:off x="6609756" y="6286875"/>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4" name="Oval 235"/>
              <p:cNvSpPr/>
              <p:nvPr/>
            </p:nvSpPr>
            <p:spPr>
              <a:xfrm rot="17957906" flipH="1">
                <a:off x="6626163" y="6255411"/>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5" name="Oval 236"/>
              <p:cNvSpPr/>
              <p:nvPr/>
            </p:nvSpPr>
            <p:spPr>
              <a:xfrm rot="17957906" flipH="1">
                <a:off x="8210486" y="6234881"/>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6" name="Oval 237"/>
              <p:cNvSpPr/>
              <p:nvPr/>
            </p:nvSpPr>
            <p:spPr>
              <a:xfrm rot="17957906" flipH="1">
                <a:off x="8240427" y="6242995"/>
                <a:ext cx="44122" cy="47399"/>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7" name="Oval 238"/>
              <p:cNvSpPr/>
              <p:nvPr/>
            </p:nvSpPr>
            <p:spPr>
              <a:xfrm rot="20071265">
                <a:off x="7696011" y="6423569"/>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8" name="Oval 240"/>
              <p:cNvSpPr/>
              <p:nvPr/>
            </p:nvSpPr>
            <p:spPr>
              <a:xfrm rot="20071265">
                <a:off x="8004082" y="6350715"/>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9" name="Oval 244"/>
              <p:cNvSpPr/>
              <p:nvPr/>
            </p:nvSpPr>
            <p:spPr>
              <a:xfrm rot="20071265">
                <a:off x="6529712" y="6273878"/>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0" name="Oval 245"/>
              <p:cNvSpPr/>
              <p:nvPr/>
            </p:nvSpPr>
            <p:spPr>
              <a:xfrm rot="20071265">
                <a:off x="6529712" y="6289495"/>
                <a:ext cx="28533" cy="31464"/>
              </a:xfrm>
              <a:prstGeom prst="ellipse">
                <a:avLst/>
              </a:prstGeom>
              <a:gradFill flip="none" rotWithShape="1">
                <a:gsLst>
                  <a:gs pos="0">
                    <a:schemeClr val="bg2">
                      <a:lumMod val="50000"/>
                    </a:schemeClr>
                  </a:gs>
                  <a:gs pos="86000">
                    <a:schemeClr val="accent6">
                      <a:lumMod val="60000"/>
                      <a:lumOff val="40000"/>
                    </a:schemeClr>
                  </a:gs>
                  <a:gs pos="100000">
                    <a:schemeClr val="accent6">
                      <a:lumMod val="40000"/>
                      <a:lumOff val="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61" name="Picture 6" descr="Afficher l'image d'origine"/>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10000" b="90000" l="10000" r="90000">
                            <a14:foregroundMark x1="47303" y1="72651" x2="47303" y2="72651"/>
                            <a14:foregroundMark x1="46266" y1="71816" x2="46266" y2="71816"/>
                            <a14:foregroundMark x1="13278" y1="29645" x2="13278" y2="29645"/>
                            <a14:backgroundMark x1="45436" y1="38205" x2="45436" y2="38205"/>
                            <a14:backgroundMark x1="32780" y1="37578" x2="32780" y2="37578"/>
                            <a14:backgroundMark x1="36307" y1="43841" x2="36307" y2="43841"/>
                            <a14:backgroundMark x1="34025" y1="43633" x2="34025" y2="43633"/>
                            <a14:backgroundMark x1="32365" y1="44050" x2="32365" y2="44050"/>
                            <a14:backgroundMark x1="46058" y1="60125" x2="46058" y2="60125"/>
                          </a14:backgroundRemoval>
                        </a14:imgEffect>
                      </a14:imgLayer>
                    </a14:imgProps>
                  </a:ext>
                  <a:ext uri="{28A0092B-C50C-407E-A947-70E740481C1C}">
                    <a14:useLocalDpi xmlns:a14="http://schemas.microsoft.com/office/drawing/2010/main" val="0"/>
                  </a:ext>
                </a:extLst>
              </a:blip>
              <a:srcRect l="13032" t="13086" r="3892" b="10767"/>
              <a:stretch/>
            </p:blipFill>
            <p:spPr bwMode="auto">
              <a:xfrm rot="10504840">
                <a:off x="6693929" y="5928060"/>
                <a:ext cx="410777" cy="411609"/>
              </a:xfrm>
              <a:prstGeom prst="snip2DiagRect">
                <a:avLst/>
              </a:prstGeom>
              <a:noFill/>
              <a:extLst>
                <a:ext uri="{909E8E84-426E-40DD-AFC4-6F175D3DCCD1}">
                  <a14:hiddenFill xmlns:a14="http://schemas.microsoft.com/office/drawing/2010/main">
                    <a:solidFill>
                      <a:srgbClr val="FFFFFF"/>
                    </a:solidFill>
                  </a14:hiddenFill>
                </a:ext>
              </a:extLst>
            </p:spPr>
          </p:pic>
          <p:pic>
            <p:nvPicPr>
              <p:cNvPr id="262" name="Picture 13"/>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17808" b="39498" l="34572" r="50929">
                            <a14:backgroundMark x1="41264" y1="32192" x2="41264" y2="32192"/>
                            <a14:backgroundMark x1="38538" y1="30822" x2="38538" y2="30822"/>
                            <a14:backgroundMark x1="45105" y1="33790" x2="45105" y2="33790"/>
                            <a14:backgroundMark x1="47708" y1="34703" x2="47708" y2="34703"/>
                            <a14:backgroundMark x1="47336" y1="30137" x2="47336" y2="30137"/>
                            <a14:backgroundMark x1="37423" y1="30137" x2="37423" y2="30137"/>
                            <a14:backgroundMark x1="42751" y1="30365" x2="42751" y2="30365"/>
                            <a14:backgroundMark x1="44610" y1="30137" x2="44610" y2="30137"/>
                            <a14:backgroundMark x1="47088" y1="28995" x2="47088" y2="28995"/>
                          </a14:backgroundRemoval>
                        </a14:imgEffect>
                      </a14:imgLayer>
                    </a14:imgProps>
                  </a:ext>
                  <a:ext uri="{28A0092B-C50C-407E-A947-70E740481C1C}">
                    <a14:useLocalDpi xmlns:a14="http://schemas.microsoft.com/office/drawing/2010/main" val="0"/>
                  </a:ext>
                </a:extLst>
              </a:blip>
              <a:srcRect l="32897" t="17532" r="48752" b="57775"/>
              <a:stretch/>
            </p:blipFill>
            <p:spPr bwMode="auto">
              <a:xfrm>
                <a:off x="7351273" y="6159102"/>
                <a:ext cx="268078" cy="227621"/>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3" name="Picture 13"/>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25342" b="49087" l="78191" r="90335"/>
                        </a14:imgEffect>
                      </a14:imgLayer>
                    </a14:imgProps>
                  </a:ext>
                  <a:ext uri="{28A0092B-C50C-407E-A947-70E740481C1C}">
                    <a14:useLocalDpi xmlns:a14="http://schemas.microsoft.com/office/drawing/2010/main" val="0"/>
                  </a:ext>
                </a:extLst>
              </a:blip>
              <a:srcRect l="77240" t="22559" r="8168" b="47953"/>
              <a:stretch/>
            </p:blipFill>
            <p:spPr bwMode="auto">
              <a:xfrm rot="21173742">
                <a:off x="6400173" y="5896444"/>
                <a:ext cx="305097" cy="417162"/>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4" name="Cloud 21"/>
              <p:cNvSpPr/>
              <p:nvPr/>
            </p:nvSpPr>
            <p:spPr>
              <a:xfrm rot="20736872">
                <a:off x="6197121" y="5674775"/>
                <a:ext cx="224695" cy="115437"/>
              </a:xfrm>
              <a:prstGeom prst="cloud">
                <a:avLst/>
              </a:prstGeom>
              <a:gradFill flip="none" rotWithShape="1">
                <a:gsLst>
                  <a:gs pos="0">
                    <a:schemeClr val="tx1"/>
                  </a:gs>
                  <a:gs pos="100000">
                    <a:schemeClr val="accent3">
                      <a:lumMod val="50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5" name="Cloud 257"/>
              <p:cNvSpPr/>
              <p:nvPr/>
            </p:nvSpPr>
            <p:spPr>
              <a:xfrm>
                <a:off x="6327278" y="5625060"/>
                <a:ext cx="224695" cy="115437"/>
              </a:xfrm>
              <a:prstGeom prst="cloud">
                <a:avLst/>
              </a:prstGeom>
              <a:gradFill flip="none" rotWithShape="1">
                <a:gsLst>
                  <a:gs pos="0">
                    <a:schemeClr val="tx1"/>
                  </a:gs>
                  <a:gs pos="100000">
                    <a:schemeClr val="accent3">
                      <a:lumMod val="50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6" name="Cloud 258"/>
              <p:cNvSpPr/>
              <p:nvPr/>
            </p:nvSpPr>
            <p:spPr>
              <a:xfrm rot="10800000">
                <a:off x="6505418" y="5631489"/>
                <a:ext cx="224695" cy="115437"/>
              </a:xfrm>
              <a:prstGeom prst="cloud">
                <a:avLst/>
              </a:prstGeom>
              <a:gradFill flip="none" rotWithShape="1">
                <a:gsLst>
                  <a:gs pos="0">
                    <a:schemeClr val="tx1"/>
                  </a:gs>
                  <a:gs pos="100000">
                    <a:schemeClr val="accent3">
                      <a:lumMod val="50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7" name="Cloud 259"/>
              <p:cNvSpPr/>
              <p:nvPr/>
            </p:nvSpPr>
            <p:spPr>
              <a:xfrm rot="10800000">
                <a:off x="6392196" y="5703746"/>
                <a:ext cx="224695" cy="115437"/>
              </a:xfrm>
              <a:prstGeom prst="cloud">
                <a:avLst/>
              </a:prstGeom>
              <a:gradFill flip="none" rotWithShape="1">
                <a:gsLst>
                  <a:gs pos="0">
                    <a:schemeClr val="tx1"/>
                  </a:gs>
                  <a:gs pos="100000">
                    <a:schemeClr val="accent3">
                      <a:lumMod val="50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68" name="Picture 13"/>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47504" b="63201" l="40779" r="54507"/>
                        </a14:imgEffect>
                      </a14:imgLayer>
                    </a14:imgProps>
                  </a:ext>
                  <a:ext uri="{28A0092B-C50C-407E-A947-70E740481C1C}">
                    <a14:useLocalDpi xmlns:a14="http://schemas.microsoft.com/office/drawing/2010/main" val="0"/>
                  </a:ext>
                </a:extLst>
              </a:blip>
              <a:srcRect l="39063" t="45542" r="43777" b="34837"/>
              <a:stretch/>
            </p:blipFill>
            <p:spPr bwMode="auto">
              <a:xfrm>
                <a:off x="6392195" y="5533407"/>
                <a:ext cx="316413" cy="228307"/>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9" name="Cloud 260"/>
              <p:cNvSpPr/>
              <p:nvPr/>
            </p:nvSpPr>
            <p:spPr>
              <a:xfrm rot="10800000">
                <a:off x="6581575" y="5689613"/>
                <a:ext cx="224695" cy="115437"/>
              </a:xfrm>
              <a:prstGeom prst="cloud">
                <a:avLst/>
              </a:prstGeom>
              <a:gradFill flip="none" rotWithShape="1">
                <a:gsLst>
                  <a:gs pos="0">
                    <a:schemeClr val="tx1"/>
                  </a:gs>
                  <a:gs pos="100000">
                    <a:schemeClr val="accent3">
                      <a:lumMod val="50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0" name="Cloud 261"/>
              <p:cNvSpPr/>
              <p:nvPr/>
            </p:nvSpPr>
            <p:spPr>
              <a:xfrm rot="13182339">
                <a:off x="6682571" y="5674775"/>
                <a:ext cx="224695" cy="115437"/>
              </a:xfrm>
              <a:prstGeom prst="cloud">
                <a:avLst/>
              </a:prstGeom>
              <a:gradFill flip="none" rotWithShape="1">
                <a:gsLst>
                  <a:gs pos="0">
                    <a:schemeClr val="tx1"/>
                  </a:gs>
                  <a:gs pos="100000">
                    <a:schemeClr val="accent3">
                      <a:lumMod val="50000"/>
                    </a:schemeClr>
                  </a:gs>
                  <a:gs pos="100000">
                    <a:schemeClr val="accent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71" name="Picture 12" descr="feuille d'arbre"/>
              <p:cNvPicPr>
                <a:picLocks noChangeAspect="1" noChangeArrowheads="1"/>
              </p:cNvPicPr>
              <p:nvPr/>
            </p:nvPicPr>
            <p:blipFill>
              <a:blip r:embed="rId27" cstate="print">
                <a:duotone>
                  <a:prstClr val="black"/>
                  <a:schemeClr val="accent3">
                    <a:tint val="45000"/>
                    <a:satMod val="400000"/>
                  </a:schemeClr>
                </a:duotone>
                <a:extLst>
                  <a:ext uri="{BEBA8EAE-BF5A-486C-A8C5-ECC9F3942E4B}">
                    <a14:imgProps xmlns:a14="http://schemas.microsoft.com/office/drawing/2010/main">
                      <a14:imgLayer r:embed="rId28">
                        <a14:imgEffect>
                          <a14:backgroundRemoval t="9645" b="89848" l="200" r="98000">
                            <a14:foregroundMark x1="94600" y1="27157" x2="94600" y2="27157"/>
                          </a14:backgroundRemoval>
                        </a14:imgEffect>
                      </a14:imgLayer>
                    </a14:imgProps>
                  </a:ext>
                  <a:ext uri="{28A0092B-C50C-407E-A947-70E740481C1C}">
                    <a14:useLocalDpi xmlns:a14="http://schemas.microsoft.com/office/drawing/2010/main" val="0"/>
                  </a:ext>
                </a:extLst>
              </a:blip>
              <a:srcRect/>
              <a:stretch>
                <a:fillRect/>
              </a:stretch>
            </p:blipFill>
            <p:spPr bwMode="auto">
              <a:xfrm rot="20074516">
                <a:off x="7084806" y="6225890"/>
                <a:ext cx="253359" cy="220159"/>
              </a:xfrm>
              <a:prstGeom prst="rect">
                <a:avLst/>
              </a:prstGeom>
              <a:noFill/>
              <a:extLst>
                <a:ext uri="{909E8E84-426E-40DD-AFC4-6F175D3DCCD1}">
                  <a14:hiddenFill xmlns:a14="http://schemas.microsoft.com/office/drawing/2010/main">
                    <a:solidFill>
                      <a:srgbClr val="FFFFFF"/>
                    </a:solidFill>
                  </a14:hiddenFill>
                </a:ext>
              </a:extLst>
            </p:spPr>
          </p:pic>
          <p:sp>
            <p:nvSpPr>
              <p:cNvPr id="272" name="Ellipse 271"/>
              <p:cNvSpPr/>
              <p:nvPr/>
            </p:nvSpPr>
            <p:spPr>
              <a:xfrm>
                <a:off x="7084951" y="5349661"/>
                <a:ext cx="138522" cy="45719"/>
              </a:xfrm>
              <a:prstGeom prst="ellipse">
                <a:avLst/>
              </a:prstGeom>
              <a:gradFill flip="none" rotWithShape="1">
                <a:gsLst>
                  <a:gs pos="0">
                    <a:srgbClr val="2D7925">
                      <a:shade val="30000"/>
                      <a:satMod val="115000"/>
                    </a:srgbClr>
                  </a:gs>
                  <a:gs pos="50000">
                    <a:srgbClr val="2D7925">
                      <a:shade val="67500"/>
                      <a:satMod val="115000"/>
                    </a:srgbClr>
                  </a:gs>
                  <a:gs pos="100000">
                    <a:srgbClr val="2D7925">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3" name="Forme libre 272"/>
              <p:cNvSpPr/>
              <p:nvPr/>
            </p:nvSpPr>
            <p:spPr>
              <a:xfrm>
                <a:off x="7128223" y="5377076"/>
                <a:ext cx="85113" cy="126449"/>
              </a:xfrm>
              <a:custGeom>
                <a:avLst/>
                <a:gdLst>
                  <a:gd name="connsiteX0" fmla="*/ 0 w 85113"/>
                  <a:gd name="connsiteY0" fmla="*/ 0 h 126449"/>
                  <a:gd name="connsiteX1" fmla="*/ 49530 w 85113"/>
                  <a:gd name="connsiteY1" fmla="*/ 41910 h 126449"/>
                  <a:gd name="connsiteX2" fmla="*/ 83820 w 85113"/>
                  <a:gd name="connsiteY2" fmla="*/ 60960 h 126449"/>
                  <a:gd name="connsiteX3" fmla="*/ 3810 w 85113"/>
                  <a:gd name="connsiteY3" fmla="*/ 91440 h 126449"/>
                  <a:gd name="connsiteX4" fmla="*/ 41910 w 85113"/>
                  <a:gd name="connsiteY4" fmla="*/ 121920 h 126449"/>
                  <a:gd name="connsiteX5" fmla="*/ 57150 w 85113"/>
                  <a:gd name="connsiteY5" fmla="*/ 125730 h 12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13" h="126449">
                    <a:moveTo>
                      <a:pt x="0" y="0"/>
                    </a:moveTo>
                    <a:cubicBezTo>
                      <a:pt x="17780" y="15875"/>
                      <a:pt x="35560" y="31750"/>
                      <a:pt x="49530" y="41910"/>
                    </a:cubicBezTo>
                    <a:cubicBezTo>
                      <a:pt x="63500" y="52070"/>
                      <a:pt x="91440" y="52705"/>
                      <a:pt x="83820" y="60960"/>
                    </a:cubicBezTo>
                    <a:cubicBezTo>
                      <a:pt x="76200" y="69215"/>
                      <a:pt x="10795" y="81280"/>
                      <a:pt x="3810" y="91440"/>
                    </a:cubicBezTo>
                    <a:cubicBezTo>
                      <a:pt x="-3175" y="101600"/>
                      <a:pt x="33020" y="116205"/>
                      <a:pt x="41910" y="121920"/>
                    </a:cubicBezTo>
                    <a:cubicBezTo>
                      <a:pt x="50800" y="127635"/>
                      <a:pt x="53975" y="126682"/>
                      <a:pt x="57150" y="125730"/>
                    </a:cubicBezTo>
                  </a:path>
                </a:pathLst>
              </a:custGeom>
              <a:noFill/>
              <a:ln w="31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4" name="Ellipse 273"/>
              <p:cNvSpPr/>
              <p:nvPr/>
            </p:nvSpPr>
            <p:spPr>
              <a:xfrm>
                <a:off x="7154212" y="5349661"/>
                <a:ext cx="138522" cy="45719"/>
              </a:xfrm>
              <a:prstGeom prst="ellipse">
                <a:avLst/>
              </a:prstGeom>
              <a:gradFill flip="none" rotWithShape="1">
                <a:gsLst>
                  <a:gs pos="0">
                    <a:srgbClr val="2D7925">
                      <a:shade val="30000"/>
                      <a:satMod val="115000"/>
                    </a:srgbClr>
                  </a:gs>
                  <a:gs pos="50000">
                    <a:srgbClr val="2D7925">
                      <a:shade val="67500"/>
                      <a:satMod val="115000"/>
                    </a:srgbClr>
                  </a:gs>
                  <a:gs pos="100000">
                    <a:srgbClr val="2D7925">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5" name="Forme libre 274"/>
              <p:cNvSpPr/>
              <p:nvPr/>
            </p:nvSpPr>
            <p:spPr>
              <a:xfrm>
                <a:off x="7197484" y="5377076"/>
                <a:ext cx="85113" cy="126449"/>
              </a:xfrm>
              <a:custGeom>
                <a:avLst/>
                <a:gdLst>
                  <a:gd name="connsiteX0" fmla="*/ 0 w 85113"/>
                  <a:gd name="connsiteY0" fmla="*/ 0 h 126449"/>
                  <a:gd name="connsiteX1" fmla="*/ 49530 w 85113"/>
                  <a:gd name="connsiteY1" fmla="*/ 41910 h 126449"/>
                  <a:gd name="connsiteX2" fmla="*/ 83820 w 85113"/>
                  <a:gd name="connsiteY2" fmla="*/ 60960 h 126449"/>
                  <a:gd name="connsiteX3" fmla="*/ 3810 w 85113"/>
                  <a:gd name="connsiteY3" fmla="*/ 91440 h 126449"/>
                  <a:gd name="connsiteX4" fmla="*/ 41910 w 85113"/>
                  <a:gd name="connsiteY4" fmla="*/ 121920 h 126449"/>
                  <a:gd name="connsiteX5" fmla="*/ 57150 w 85113"/>
                  <a:gd name="connsiteY5" fmla="*/ 125730 h 12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13" h="126449">
                    <a:moveTo>
                      <a:pt x="0" y="0"/>
                    </a:moveTo>
                    <a:cubicBezTo>
                      <a:pt x="17780" y="15875"/>
                      <a:pt x="35560" y="31750"/>
                      <a:pt x="49530" y="41910"/>
                    </a:cubicBezTo>
                    <a:cubicBezTo>
                      <a:pt x="63500" y="52070"/>
                      <a:pt x="91440" y="52705"/>
                      <a:pt x="83820" y="60960"/>
                    </a:cubicBezTo>
                    <a:cubicBezTo>
                      <a:pt x="76200" y="69215"/>
                      <a:pt x="10795" y="81280"/>
                      <a:pt x="3810" y="91440"/>
                    </a:cubicBezTo>
                    <a:cubicBezTo>
                      <a:pt x="-3175" y="101600"/>
                      <a:pt x="33020" y="116205"/>
                      <a:pt x="41910" y="121920"/>
                    </a:cubicBezTo>
                    <a:cubicBezTo>
                      <a:pt x="50800" y="127635"/>
                      <a:pt x="53975" y="126682"/>
                      <a:pt x="57150" y="125730"/>
                    </a:cubicBezTo>
                  </a:path>
                </a:pathLst>
              </a:custGeom>
              <a:noFill/>
              <a:ln w="31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6" name="Ellipse 275"/>
              <p:cNvSpPr/>
              <p:nvPr/>
            </p:nvSpPr>
            <p:spPr>
              <a:xfrm>
                <a:off x="6865032" y="5361586"/>
                <a:ext cx="138522" cy="45719"/>
              </a:xfrm>
              <a:prstGeom prst="ellipse">
                <a:avLst/>
              </a:prstGeom>
              <a:gradFill flip="none" rotWithShape="1">
                <a:gsLst>
                  <a:gs pos="0">
                    <a:srgbClr val="2D7925">
                      <a:shade val="30000"/>
                      <a:satMod val="115000"/>
                    </a:srgbClr>
                  </a:gs>
                  <a:gs pos="50000">
                    <a:srgbClr val="2D7925">
                      <a:shade val="67500"/>
                      <a:satMod val="115000"/>
                    </a:srgbClr>
                  </a:gs>
                  <a:gs pos="100000">
                    <a:srgbClr val="2D7925">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7" name="Forme libre 276"/>
              <p:cNvSpPr/>
              <p:nvPr/>
            </p:nvSpPr>
            <p:spPr>
              <a:xfrm>
                <a:off x="6908304" y="5389001"/>
                <a:ext cx="85113" cy="126449"/>
              </a:xfrm>
              <a:custGeom>
                <a:avLst/>
                <a:gdLst>
                  <a:gd name="connsiteX0" fmla="*/ 0 w 85113"/>
                  <a:gd name="connsiteY0" fmla="*/ 0 h 126449"/>
                  <a:gd name="connsiteX1" fmla="*/ 49530 w 85113"/>
                  <a:gd name="connsiteY1" fmla="*/ 41910 h 126449"/>
                  <a:gd name="connsiteX2" fmla="*/ 83820 w 85113"/>
                  <a:gd name="connsiteY2" fmla="*/ 60960 h 126449"/>
                  <a:gd name="connsiteX3" fmla="*/ 3810 w 85113"/>
                  <a:gd name="connsiteY3" fmla="*/ 91440 h 126449"/>
                  <a:gd name="connsiteX4" fmla="*/ 41910 w 85113"/>
                  <a:gd name="connsiteY4" fmla="*/ 121920 h 126449"/>
                  <a:gd name="connsiteX5" fmla="*/ 57150 w 85113"/>
                  <a:gd name="connsiteY5" fmla="*/ 125730 h 12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13" h="126449">
                    <a:moveTo>
                      <a:pt x="0" y="0"/>
                    </a:moveTo>
                    <a:cubicBezTo>
                      <a:pt x="17780" y="15875"/>
                      <a:pt x="35560" y="31750"/>
                      <a:pt x="49530" y="41910"/>
                    </a:cubicBezTo>
                    <a:cubicBezTo>
                      <a:pt x="63500" y="52070"/>
                      <a:pt x="91440" y="52705"/>
                      <a:pt x="83820" y="60960"/>
                    </a:cubicBezTo>
                    <a:cubicBezTo>
                      <a:pt x="76200" y="69215"/>
                      <a:pt x="10795" y="81280"/>
                      <a:pt x="3810" y="91440"/>
                    </a:cubicBezTo>
                    <a:cubicBezTo>
                      <a:pt x="-3175" y="101600"/>
                      <a:pt x="33020" y="116205"/>
                      <a:pt x="41910" y="121920"/>
                    </a:cubicBezTo>
                    <a:cubicBezTo>
                      <a:pt x="50800" y="127635"/>
                      <a:pt x="53975" y="126682"/>
                      <a:pt x="57150" y="125730"/>
                    </a:cubicBezTo>
                  </a:path>
                </a:pathLst>
              </a:custGeom>
              <a:noFill/>
              <a:ln w="31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78" name="Groupe 277"/>
              <p:cNvGrpSpPr/>
              <p:nvPr/>
            </p:nvGrpSpPr>
            <p:grpSpPr>
              <a:xfrm>
                <a:off x="7028653" y="5361586"/>
                <a:ext cx="138522" cy="153864"/>
                <a:chOff x="6582318" y="2321465"/>
                <a:chExt cx="138522" cy="153864"/>
              </a:xfrm>
            </p:grpSpPr>
            <p:sp>
              <p:nvSpPr>
                <p:cNvPr id="287" name="Ellipse 286"/>
                <p:cNvSpPr/>
                <p:nvPr/>
              </p:nvSpPr>
              <p:spPr>
                <a:xfrm>
                  <a:off x="6582318" y="2321465"/>
                  <a:ext cx="138522" cy="45719"/>
                </a:xfrm>
                <a:prstGeom prst="ellipse">
                  <a:avLst/>
                </a:prstGeom>
                <a:gradFill flip="none" rotWithShape="1">
                  <a:gsLst>
                    <a:gs pos="0">
                      <a:srgbClr val="2D7925">
                        <a:shade val="30000"/>
                        <a:satMod val="115000"/>
                      </a:srgbClr>
                    </a:gs>
                    <a:gs pos="50000">
                      <a:srgbClr val="2D7925">
                        <a:shade val="67500"/>
                        <a:satMod val="115000"/>
                      </a:srgbClr>
                    </a:gs>
                    <a:gs pos="100000">
                      <a:srgbClr val="2D7925">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8" name="Forme libre 287"/>
                <p:cNvSpPr/>
                <p:nvPr/>
              </p:nvSpPr>
              <p:spPr>
                <a:xfrm>
                  <a:off x="6625590" y="2348880"/>
                  <a:ext cx="85113" cy="126449"/>
                </a:xfrm>
                <a:custGeom>
                  <a:avLst/>
                  <a:gdLst>
                    <a:gd name="connsiteX0" fmla="*/ 0 w 85113"/>
                    <a:gd name="connsiteY0" fmla="*/ 0 h 126449"/>
                    <a:gd name="connsiteX1" fmla="*/ 49530 w 85113"/>
                    <a:gd name="connsiteY1" fmla="*/ 41910 h 126449"/>
                    <a:gd name="connsiteX2" fmla="*/ 83820 w 85113"/>
                    <a:gd name="connsiteY2" fmla="*/ 60960 h 126449"/>
                    <a:gd name="connsiteX3" fmla="*/ 3810 w 85113"/>
                    <a:gd name="connsiteY3" fmla="*/ 91440 h 126449"/>
                    <a:gd name="connsiteX4" fmla="*/ 41910 w 85113"/>
                    <a:gd name="connsiteY4" fmla="*/ 121920 h 126449"/>
                    <a:gd name="connsiteX5" fmla="*/ 57150 w 85113"/>
                    <a:gd name="connsiteY5" fmla="*/ 125730 h 12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13" h="126449">
                      <a:moveTo>
                        <a:pt x="0" y="0"/>
                      </a:moveTo>
                      <a:cubicBezTo>
                        <a:pt x="17780" y="15875"/>
                        <a:pt x="35560" y="31750"/>
                        <a:pt x="49530" y="41910"/>
                      </a:cubicBezTo>
                      <a:cubicBezTo>
                        <a:pt x="63500" y="52070"/>
                        <a:pt x="91440" y="52705"/>
                        <a:pt x="83820" y="60960"/>
                      </a:cubicBezTo>
                      <a:cubicBezTo>
                        <a:pt x="76200" y="69215"/>
                        <a:pt x="10795" y="81280"/>
                        <a:pt x="3810" y="91440"/>
                      </a:cubicBezTo>
                      <a:cubicBezTo>
                        <a:pt x="-3175" y="101600"/>
                        <a:pt x="33020" y="116205"/>
                        <a:pt x="41910" y="121920"/>
                      </a:cubicBezTo>
                      <a:cubicBezTo>
                        <a:pt x="50800" y="127635"/>
                        <a:pt x="53975" y="126682"/>
                        <a:pt x="57150" y="125730"/>
                      </a:cubicBezTo>
                    </a:path>
                  </a:pathLst>
                </a:custGeom>
                <a:noFill/>
                <a:ln w="31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79" name="Groupe 278"/>
              <p:cNvGrpSpPr/>
              <p:nvPr/>
            </p:nvGrpSpPr>
            <p:grpSpPr>
              <a:xfrm>
                <a:off x="7215179" y="5327680"/>
                <a:ext cx="138522" cy="153864"/>
                <a:chOff x="6582318" y="2321465"/>
                <a:chExt cx="138522" cy="153864"/>
              </a:xfrm>
            </p:grpSpPr>
            <p:sp>
              <p:nvSpPr>
                <p:cNvPr id="285" name="Ellipse 284"/>
                <p:cNvSpPr/>
                <p:nvPr/>
              </p:nvSpPr>
              <p:spPr>
                <a:xfrm>
                  <a:off x="6582318" y="2321465"/>
                  <a:ext cx="138522" cy="45719"/>
                </a:xfrm>
                <a:prstGeom prst="ellipse">
                  <a:avLst/>
                </a:prstGeom>
                <a:gradFill flip="none" rotWithShape="1">
                  <a:gsLst>
                    <a:gs pos="0">
                      <a:srgbClr val="2D7925">
                        <a:shade val="30000"/>
                        <a:satMod val="115000"/>
                      </a:srgbClr>
                    </a:gs>
                    <a:gs pos="50000">
                      <a:srgbClr val="2D7925">
                        <a:shade val="67500"/>
                        <a:satMod val="115000"/>
                      </a:srgbClr>
                    </a:gs>
                    <a:gs pos="100000">
                      <a:srgbClr val="2D7925">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6" name="Forme libre 285"/>
                <p:cNvSpPr/>
                <p:nvPr/>
              </p:nvSpPr>
              <p:spPr>
                <a:xfrm>
                  <a:off x="6625590" y="2348880"/>
                  <a:ext cx="85113" cy="126449"/>
                </a:xfrm>
                <a:custGeom>
                  <a:avLst/>
                  <a:gdLst>
                    <a:gd name="connsiteX0" fmla="*/ 0 w 85113"/>
                    <a:gd name="connsiteY0" fmla="*/ 0 h 126449"/>
                    <a:gd name="connsiteX1" fmla="*/ 49530 w 85113"/>
                    <a:gd name="connsiteY1" fmla="*/ 41910 h 126449"/>
                    <a:gd name="connsiteX2" fmla="*/ 83820 w 85113"/>
                    <a:gd name="connsiteY2" fmla="*/ 60960 h 126449"/>
                    <a:gd name="connsiteX3" fmla="*/ 3810 w 85113"/>
                    <a:gd name="connsiteY3" fmla="*/ 91440 h 126449"/>
                    <a:gd name="connsiteX4" fmla="*/ 41910 w 85113"/>
                    <a:gd name="connsiteY4" fmla="*/ 121920 h 126449"/>
                    <a:gd name="connsiteX5" fmla="*/ 57150 w 85113"/>
                    <a:gd name="connsiteY5" fmla="*/ 125730 h 12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13" h="126449">
                      <a:moveTo>
                        <a:pt x="0" y="0"/>
                      </a:moveTo>
                      <a:cubicBezTo>
                        <a:pt x="17780" y="15875"/>
                        <a:pt x="35560" y="31750"/>
                        <a:pt x="49530" y="41910"/>
                      </a:cubicBezTo>
                      <a:cubicBezTo>
                        <a:pt x="63500" y="52070"/>
                        <a:pt x="91440" y="52705"/>
                        <a:pt x="83820" y="60960"/>
                      </a:cubicBezTo>
                      <a:cubicBezTo>
                        <a:pt x="76200" y="69215"/>
                        <a:pt x="10795" y="81280"/>
                        <a:pt x="3810" y="91440"/>
                      </a:cubicBezTo>
                      <a:cubicBezTo>
                        <a:pt x="-3175" y="101600"/>
                        <a:pt x="33020" y="116205"/>
                        <a:pt x="41910" y="121920"/>
                      </a:cubicBezTo>
                      <a:cubicBezTo>
                        <a:pt x="50800" y="127635"/>
                        <a:pt x="53975" y="126682"/>
                        <a:pt x="57150" y="125730"/>
                      </a:cubicBezTo>
                    </a:path>
                  </a:pathLst>
                </a:custGeom>
                <a:noFill/>
                <a:ln w="31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80" name="Groupe 279"/>
              <p:cNvGrpSpPr/>
              <p:nvPr/>
            </p:nvGrpSpPr>
            <p:grpSpPr>
              <a:xfrm>
                <a:off x="6934293" y="5363368"/>
                <a:ext cx="138522" cy="153864"/>
                <a:chOff x="6582318" y="2321465"/>
                <a:chExt cx="138522" cy="153864"/>
              </a:xfrm>
            </p:grpSpPr>
            <p:sp>
              <p:nvSpPr>
                <p:cNvPr id="283" name="Ellipse 282"/>
                <p:cNvSpPr/>
                <p:nvPr/>
              </p:nvSpPr>
              <p:spPr>
                <a:xfrm>
                  <a:off x="6582318" y="2321465"/>
                  <a:ext cx="138522" cy="45719"/>
                </a:xfrm>
                <a:prstGeom prst="ellipse">
                  <a:avLst/>
                </a:prstGeom>
                <a:gradFill flip="none" rotWithShape="1">
                  <a:gsLst>
                    <a:gs pos="0">
                      <a:srgbClr val="2D7925">
                        <a:shade val="30000"/>
                        <a:satMod val="115000"/>
                      </a:srgbClr>
                    </a:gs>
                    <a:gs pos="50000">
                      <a:srgbClr val="2D7925">
                        <a:shade val="67500"/>
                        <a:satMod val="115000"/>
                      </a:srgbClr>
                    </a:gs>
                    <a:gs pos="100000">
                      <a:srgbClr val="2D7925">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4" name="Forme libre 283"/>
                <p:cNvSpPr/>
                <p:nvPr/>
              </p:nvSpPr>
              <p:spPr>
                <a:xfrm>
                  <a:off x="6625590" y="2348880"/>
                  <a:ext cx="85113" cy="126449"/>
                </a:xfrm>
                <a:custGeom>
                  <a:avLst/>
                  <a:gdLst>
                    <a:gd name="connsiteX0" fmla="*/ 0 w 85113"/>
                    <a:gd name="connsiteY0" fmla="*/ 0 h 126449"/>
                    <a:gd name="connsiteX1" fmla="*/ 49530 w 85113"/>
                    <a:gd name="connsiteY1" fmla="*/ 41910 h 126449"/>
                    <a:gd name="connsiteX2" fmla="*/ 83820 w 85113"/>
                    <a:gd name="connsiteY2" fmla="*/ 60960 h 126449"/>
                    <a:gd name="connsiteX3" fmla="*/ 3810 w 85113"/>
                    <a:gd name="connsiteY3" fmla="*/ 91440 h 126449"/>
                    <a:gd name="connsiteX4" fmla="*/ 41910 w 85113"/>
                    <a:gd name="connsiteY4" fmla="*/ 121920 h 126449"/>
                    <a:gd name="connsiteX5" fmla="*/ 57150 w 85113"/>
                    <a:gd name="connsiteY5" fmla="*/ 125730 h 12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13" h="126449">
                      <a:moveTo>
                        <a:pt x="0" y="0"/>
                      </a:moveTo>
                      <a:cubicBezTo>
                        <a:pt x="17780" y="15875"/>
                        <a:pt x="35560" y="31750"/>
                        <a:pt x="49530" y="41910"/>
                      </a:cubicBezTo>
                      <a:cubicBezTo>
                        <a:pt x="63500" y="52070"/>
                        <a:pt x="91440" y="52705"/>
                        <a:pt x="83820" y="60960"/>
                      </a:cubicBezTo>
                      <a:cubicBezTo>
                        <a:pt x="76200" y="69215"/>
                        <a:pt x="10795" y="81280"/>
                        <a:pt x="3810" y="91440"/>
                      </a:cubicBezTo>
                      <a:cubicBezTo>
                        <a:pt x="-3175" y="101600"/>
                        <a:pt x="33020" y="116205"/>
                        <a:pt x="41910" y="121920"/>
                      </a:cubicBezTo>
                      <a:cubicBezTo>
                        <a:pt x="50800" y="127635"/>
                        <a:pt x="53975" y="126682"/>
                        <a:pt x="57150" y="125730"/>
                      </a:cubicBezTo>
                    </a:path>
                  </a:pathLst>
                </a:custGeom>
                <a:noFill/>
                <a:ln w="31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81" name="Picture 18"/>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838" b="95810" l="0" r="89450">
                            <a14:backgroundMark x1="61927" y1="55587" x2="61927" y2="55587"/>
                            <a14:backgroundMark x1="61927" y1="56704" x2="61927" y2="56704"/>
                            <a14:backgroundMark x1="61927" y1="57821" x2="61927" y2="57821"/>
                            <a14:backgroundMark x1="54587" y1="68156" x2="54587" y2="68156"/>
                            <a14:backgroundMark x1="54587" y1="68715" x2="54587" y2="68715"/>
                            <a14:backgroundMark x1="64679" y1="66480" x2="64679" y2="66480"/>
                            <a14:backgroundMark x1="64679" y1="67318" x2="64679" y2="67318"/>
                            <a14:backgroundMark x1="55046" y1="69274" x2="55046" y2="69274"/>
                          </a14:backgroundRemoval>
                        </a14:imgEffect>
                      </a14:imgLayer>
                    </a14:imgProps>
                  </a:ext>
                  <a:ext uri="{28A0092B-C50C-407E-A947-70E740481C1C}">
                    <a14:useLocalDpi xmlns:a14="http://schemas.microsoft.com/office/drawing/2010/main" val="0"/>
                  </a:ext>
                </a:extLst>
              </a:blip>
              <a:srcRect/>
              <a:stretch>
                <a:fillRect/>
              </a:stretch>
            </p:blipFill>
            <p:spPr bwMode="auto">
              <a:xfrm>
                <a:off x="7827752" y="4917183"/>
                <a:ext cx="845827" cy="1389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2" name="Picture 18"/>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838" b="95810" l="0" r="89450">
                            <a14:backgroundMark x1="61927" y1="55587" x2="61927" y2="55587"/>
                            <a14:backgroundMark x1="61927" y1="56704" x2="61927" y2="56704"/>
                            <a14:backgroundMark x1="61927" y1="57821" x2="61927" y2="57821"/>
                            <a14:backgroundMark x1="54587" y1="68156" x2="54587" y2="68156"/>
                            <a14:backgroundMark x1="54587" y1="68715" x2="54587" y2="68715"/>
                            <a14:backgroundMark x1="64679" y1="66480" x2="64679" y2="66480"/>
                            <a14:backgroundMark x1="64679" y1="67318" x2="64679" y2="67318"/>
                            <a14:backgroundMark x1="55046" y1="69274" x2="55046" y2="69274"/>
                          </a14:backgroundRemoval>
                        </a14:imgEffect>
                      </a14:imgLayer>
                    </a14:imgProps>
                  </a:ext>
                  <a:ext uri="{28A0092B-C50C-407E-A947-70E740481C1C}">
                    <a14:useLocalDpi xmlns:a14="http://schemas.microsoft.com/office/drawing/2010/main" val="0"/>
                  </a:ext>
                </a:extLst>
              </a:blip>
              <a:srcRect/>
              <a:stretch>
                <a:fillRect/>
              </a:stretch>
            </p:blipFill>
            <p:spPr bwMode="auto">
              <a:xfrm>
                <a:off x="7931293" y="4809015"/>
                <a:ext cx="845827" cy="1389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89" name="Groupe 288"/>
            <p:cNvGrpSpPr/>
            <p:nvPr/>
          </p:nvGrpSpPr>
          <p:grpSpPr>
            <a:xfrm>
              <a:off x="9811360" y="4742275"/>
              <a:ext cx="167019" cy="216024"/>
              <a:chOff x="6099540" y="2276872"/>
              <a:chExt cx="167019" cy="216024"/>
            </a:xfrm>
          </p:grpSpPr>
          <p:sp>
            <p:nvSpPr>
              <p:cNvPr id="290" name="Ellipse 289"/>
              <p:cNvSpPr/>
              <p:nvPr/>
            </p:nvSpPr>
            <p:spPr>
              <a:xfrm>
                <a:off x="6110457" y="2447177"/>
                <a:ext cx="45719" cy="45719"/>
              </a:xfrm>
              <a:prstGeom prst="ellipse">
                <a:avLst/>
              </a:prstGeom>
              <a:gradFill flip="none" rotWithShape="1">
                <a:gsLst>
                  <a:gs pos="0">
                    <a:schemeClr val="bg2">
                      <a:lumMod val="9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1" name="Ellipse 290"/>
              <p:cNvSpPr/>
              <p:nvPr/>
            </p:nvSpPr>
            <p:spPr>
              <a:xfrm>
                <a:off x="6099540" y="2342749"/>
                <a:ext cx="45719" cy="45719"/>
              </a:xfrm>
              <a:prstGeom prst="ellipse">
                <a:avLst/>
              </a:prstGeom>
              <a:gradFill flip="none" rotWithShape="1">
                <a:gsLst>
                  <a:gs pos="0">
                    <a:schemeClr val="bg2">
                      <a:lumMod val="9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2" name="Ellipse 291"/>
              <p:cNvSpPr/>
              <p:nvPr/>
            </p:nvSpPr>
            <p:spPr>
              <a:xfrm>
                <a:off x="6164204" y="2358301"/>
                <a:ext cx="45719" cy="45719"/>
              </a:xfrm>
              <a:prstGeom prst="ellipse">
                <a:avLst/>
              </a:prstGeom>
              <a:gradFill flip="none" rotWithShape="1">
                <a:gsLst>
                  <a:gs pos="0">
                    <a:schemeClr val="bg2">
                      <a:lumMod val="9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3" name="Ellipse 292"/>
              <p:cNvSpPr/>
              <p:nvPr/>
            </p:nvSpPr>
            <p:spPr>
              <a:xfrm>
                <a:off x="6145259" y="2437427"/>
                <a:ext cx="45719" cy="45719"/>
              </a:xfrm>
              <a:prstGeom prst="ellipse">
                <a:avLst/>
              </a:prstGeom>
              <a:gradFill flip="none" rotWithShape="1">
                <a:gsLst>
                  <a:gs pos="0">
                    <a:schemeClr val="bg2">
                      <a:lumMod val="9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4" name="Ellipse 293"/>
              <p:cNvSpPr/>
              <p:nvPr/>
            </p:nvSpPr>
            <p:spPr>
              <a:xfrm>
                <a:off x="6110457" y="2390922"/>
                <a:ext cx="45719" cy="45719"/>
              </a:xfrm>
              <a:prstGeom prst="ellipse">
                <a:avLst/>
              </a:prstGeom>
              <a:gradFill flip="none" rotWithShape="1">
                <a:gsLst>
                  <a:gs pos="0">
                    <a:schemeClr val="bg2">
                      <a:lumMod val="9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5" name="Ellipse 294"/>
              <p:cNvSpPr/>
              <p:nvPr/>
            </p:nvSpPr>
            <p:spPr>
              <a:xfrm>
                <a:off x="6167093" y="2381300"/>
                <a:ext cx="45719" cy="45719"/>
              </a:xfrm>
              <a:prstGeom prst="ellipse">
                <a:avLst/>
              </a:prstGeom>
              <a:gradFill flip="none" rotWithShape="1">
                <a:gsLst>
                  <a:gs pos="0">
                    <a:schemeClr val="bg2">
                      <a:lumMod val="9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6" name="Ellipse 295"/>
              <p:cNvSpPr/>
              <p:nvPr/>
            </p:nvSpPr>
            <p:spPr>
              <a:xfrm>
                <a:off x="6156176" y="2276872"/>
                <a:ext cx="45719" cy="45719"/>
              </a:xfrm>
              <a:prstGeom prst="ellipse">
                <a:avLst/>
              </a:prstGeom>
              <a:gradFill flip="none" rotWithShape="1">
                <a:gsLst>
                  <a:gs pos="0">
                    <a:schemeClr val="bg2">
                      <a:lumMod val="9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7" name="Ellipse 296"/>
              <p:cNvSpPr/>
              <p:nvPr/>
            </p:nvSpPr>
            <p:spPr>
              <a:xfrm>
                <a:off x="6220840" y="2292424"/>
                <a:ext cx="45719" cy="45719"/>
              </a:xfrm>
              <a:prstGeom prst="ellipse">
                <a:avLst/>
              </a:prstGeom>
              <a:gradFill flip="none" rotWithShape="1">
                <a:gsLst>
                  <a:gs pos="0">
                    <a:schemeClr val="bg2">
                      <a:lumMod val="9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8" name="Ellipse 297"/>
              <p:cNvSpPr/>
              <p:nvPr/>
            </p:nvSpPr>
            <p:spPr>
              <a:xfrm>
                <a:off x="6201895" y="2371550"/>
                <a:ext cx="45719" cy="45719"/>
              </a:xfrm>
              <a:prstGeom prst="ellipse">
                <a:avLst/>
              </a:prstGeom>
              <a:gradFill flip="none" rotWithShape="1">
                <a:gsLst>
                  <a:gs pos="0">
                    <a:schemeClr val="bg2">
                      <a:lumMod val="9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9" name="Ellipse 298"/>
              <p:cNvSpPr/>
              <p:nvPr/>
            </p:nvSpPr>
            <p:spPr>
              <a:xfrm>
                <a:off x="6167093" y="2325045"/>
                <a:ext cx="45719" cy="45719"/>
              </a:xfrm>
              <a:prstGeom prst="ellipse">
                <a:avLst/>
              </a:prstGeom>
              <a:gradFill flip="none" rotWithShape="1">
                <a:gsLst>
                  <a:gs pos="0">
                    <a:schemeClr val="bg2">
                      <a:lumMod val="90000"/>
                    </a:schemeClr>
                  </a:gs>
                  <a:gs pos="50000">
                    <a:schemeClr val="accent1">
                      <a:tint val="44500"/>
                      <a:satMod val="160000"/>
                    </a:schemeClr>
                  </a:gs>
                  <a:gs pos="100000">
                    <a:schemeClr val="accent1">
                      <a:tint val="23500"/>
                      <a:satMod val="1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00" name="ZoneTexte 299"/>
            <p:cNvSpPr txBox="1"/>
            <p:nvPr/>
          </p:nvSpPr>
          <p:spPr>
            <a:xfrm>
              <a:off x="8947953" y="3778621"/>
              <a:ext cx="1015406" cy="369332"/>
            </a:xfrm>
            <a:prstGeom prst="rect">
              <a:avLst/>
            </a:prstGeom>
            <a:noFill/>
          </p:spPr>
          <p:txBody>
            <a:bodyPr wrap="none" rtlCol="0">
              <a:spAutoFit/>
            </a:bodyPr>
            <a:lstStyle/>
            <a:p>
              <a:r>
                <a:rPr lang="fr-FR" b="1" dirty="0">
                  <a:solidFill>
                    <a:schemeClr val="accent2">
                      <a:lumMod val="50000"/>
                    </a:schemeClr>
                  </a:solidFill>
                </a:rPr>
                <a:t>FRAYÈRE</a:t>
              </a:r>
            </a:p>
          </p:txBody>
        </p:sp>
        <p:pic>
          <p:nvPicPr>
            <p:cNvPr id="302" name="Picture 7" descr="P:\Projet_Migrateurs\Images Poissons\atlanticsalmon.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739652">
              <a:off x="9106995" y="4318328"/>
              <a:ext cx="930234" cy="376643"/>
            </a:xfrm>
            <a:prstGeom prst="rect">
              <a:avLst/>
            </a:prstGeom>
            <a:noFill/>
            <a:extLst>
              <a:ext uri="{909E8E84-426E-40DD-AFC4-6F175D3DCCD1}">
                <a14:hiddenFill xmlns:a14="http://schemas.microsoft.com/office/drawing/2010/main">
                  <a:solidFill>
                    <a:srgbClr val="FFFFFF"/>
                  </a:solidFill>
                </a14:hiddenFill>
              </a:ext>
            </a:extLst>
          </p:spPr>
        </p:pic>
        <p:sp>
          <p:nvSpPr>
            <p:cNvPr id="303" name="ZoneTexte 302"/>
            <p:cNvSpPr txBox="1">
              <a:spLocks noChangeAspect="1"/>
            </p:cNvSpPr>
            <p:nvPr/>
          </p:nvSpPr>
          <p:spPr>
            <a:xfrm>
              <a:off x="8901519" y="5376185"/>
              <a:ext cx="1593540" cy="584775"/>
            </a:xfrm>
            <a:prstGeom prst="rect">
              <a:avLst/>
            </a:prstGeom>
            <a:noFill/>
          </p:spPr>
          <p:txBody>
            <a:bodyPr wrap="square" rtlCol="0">
              <a:spAutoFit/>
            </a:bodyPr>
            <a:lstStyle>
              <a:defPPr>
                <a:defRPr lang="fr-FR"/>
              </a:defPPr>
              <a:lvl1pPr algn="ctr">
                <a:defRPr sz="1600" b="1">
                  <a:solidFill>
                    <a:schemeClr val="tx1">
                      <a:lumMod val="65000"/>
                      <a:lumOff val="35000"/>
                    </a:schemeClr>
                  </a:solidFill>
                </a:defRPr>
              </a:lvl1pPr>
            </a:lstStyle>
            <a:p>
              <a:r>
                <a:rPr lang="fr-FR" dirty="0"/>
                <a:t>DESTRUCTION DES HABITATS</a:t>
              </a:r>
            </a:p>
          </p:txBody>
        </p:sp>
        <p:pic>
          <p:nvPicPr>
            <p:cNvPr id="307" name="Picture 16" descr="http://www.stardust-testing.com/wp-content/uploads/2013/11/loupe.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rot="3134189">
              <a:off x="9440586" y="2173061"/>
              <a:ext cx="1242240" cy="1549176"/>
            </a:xfrm>
            <a:prstGeom prst="rect">
              <a:avLst/>
            </a:prstGeom>
            <a:noFill/>
            <a:extLst>
              <a:ext uri="{909E8E84-426E-40DD-AFC4-6F175D3DCCD1}">
                <a14:hiddenFill xmlns:a14="http://schemas.microsoft.com/office/drawing/2010/main">
                  <a:solidFill>
                    <a:srgbClr val="FFFFFF"/>
                  </a:solidFill>
                </a14:hiddenFill>
              </a:ext>
            </a:extLst>
          </p:spPr>
        </p:pic>
      </p:grpSp>
      <p:sp>
        <p:nvSpPr>
          <p:cNvPr id="308" name="Croix 307"/>
          <p:cNvSpPr>
            <a:spLocks noChangeAspect="1"/>
          </p:cNvSpPr>
          <p:nvPr/>
        </p:nvSpPr>
        <p:spPr>
          <a:xfrm rot="18859980">
            <a:off x="4049747" y="3869512"/>
            <a:ext cx="365012" cy="352741"/>
          </a:xfrm>
          <a:prstGeom prst="plus">
            <a:avLst>
              <a:gd name="adj" fmla="val 40811"/>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316" name="ZoneTexte 315"/>
          <p:cNvSpPr txBox="1"/>
          <p:nvPr/>
        </p:nvSpPr>
        <p:spPr>
          <a:xfrm>
            <a:off x="6156142" y="6367763"/>
            <a:ext cx="1093569" cy="261610"/>
          </a:xfrm>
          <a:prstGeom prst="rect">
            <a:avLst/>
          </a:prstGeom>
          <a:noFill/>
        </p:spPr>
        <p:txBody>
          <a:bodyPr wrap="none" rtlCol="0">
            <a:spAutoFit/>
          </a:bodyPr>
          <a:lstStyle/>
          <a:p>
            <a:r>
              <a:rPr lang="fr-FR" sz="1100" dirty="0"/>
              <a:t>Merg M.L, 2021</a:t>
            </a:r>
          </a:p>
        </p:txBody>
      </p:sp>
      <p:sp>
        <p:nvSpPr>
          <p:cNvPr id="317" name="Rectangle 316"/>
          <p:cNvSpPr/>
          <p:nvPr/>
        </p:nvSpPr>
        <p:spPr>
          <a:xfrm>
            <a:off x="160256" y="1144791"/>
            <a:ext cx="5632935" cy="1015663"/>
          </a:xfrm>
          <a:prstGeom prst="rect">
            <a:avLst/>
          </a:prstGeom>
        </p:spPr>
        <p:txBody>
          <a:bodyPr wrap="square">
            <a:spAutoFit/>
          </a:bodyPr>
          <a:lstStyle/>
          <a:p>
            <a:pPr>
              <a:lnSpc>
                <a:spcPct val="150000"/>
              </a:lnSpc>
            </a:pPr>
            <a:r>
              <a:rPr lang="fr-FR" sz="2000" b="1" dirty="0">
                <a:solidFill>
                  <a:srgbClr val="FF0000"/>
                </a:solidFill>
              </a:rPr>
              <a:t>-&gt; modélisation de moindre coût et données expérimentales de mouvements</a:t>
            </a:r>
          </a:p>
        </p:txBody>
      </p:sp>
      <p:grpSp>
        <p:nvGrpSpPr>
          <p:cNvPr id="321" name="Groupe 320"/>
          <p:cNvGrpSpPr/>
          <p:nvPr/>
        </p:nvGrpSpPr>
        <p:grpSpPr>
          <a:xfrm>
            <a:off x="440300" y="2661142"/>
            <a:ext cx="4974821" cy="4009974"/>
            <a:chOff x="440300" y="2661142"/>
            <a:chExt cx="4974821" cy="4009974"/>
          </a:xfrm>
        </p:grpSpPr>
        <p:pic>
          <p:nvPicPr>
            <p:cNvPr id="15" name="Picture 4" descr="Résultat de recherche d'images pour &quot;péniche dessin&quot;"/>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30404" b="84561" l="7600" r="94200"/>
                      </a14:imgEffect>
                    </a14:imgLayer>
                  </a14:imgProps>
                </a:ext>
                <a:ext uri="{28A0092B-C50C-407E-A947-70E740481C1C}">
                  <a14:useLocalDpi xmlns:a14="http://schemas.microsoft.com/office/drawing/2010/main" val="0"/>
                </a:ext>
              </a:extLst>
            </a:blip>
            <a:srcRect/>
            <a:stretch>
              <a:fillRect/>
            </a:stretch>
          </p:blipFill>
          <p:spPr bwMode="auto">
            <a:xfrm>
              <a:off x="3262707" y="4550182"/>
              <a:ext cx="980389" cy="8734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8"/>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838" b="95810" l="0" r="89450">
                          <a14:backgroundMark x1="61927" y1="55587" x2="61927" y2="55587"/>
                          <a14:backgroundMark x1="61927" y1="56704" x2="61927" y2="56704"/>
                          <a14:backgroundMark x1="61927" y1="57821" x2="61927" y2="57821"/>
                          <a14:backgroundMark x1="54587" y1="68156" x2="54587" y2="68156"/>
                          <a14:backgroundMark x1="54587" y1="68715" x2="54587" y2="68715"/>
                          <a14:backgroundMark x1="64679" y1="66480" x2="64679" y2="66480"/>
                          <a14:backgroundMark x1="64679" y1="67318" x2="64679" y2="67318"/>
                          <a14:backgroundMark x1="55046" y1="69274" x2="55046" y2="69274"/>
                        </a14:backgroundRemoval>
                      </a14:imgEffect>
                    </a14:imgLayer>
                  </a14:imgProps>
                </a:ext>
                <a:ext uri="{28A0092B-C50C-407E-A947-70E740481C1C}">
                  <a14:useLocalDpi xmlns:a14="http://schemas.microsoft.com/office/drawing/2010/main" val="0"/>
                </a:ext>
              </a:extLst>
            </a:blip>
            <a:srcRect/>
            <a:stretch>
              <a:fillRect/>
            </a:stretch>
          </p:blipFill>
          <p:spPr bwMode="auto">
            <a:xfrm>
              <a:off x="3622933" y="3363775"/>
              <a:ext cx="845827" cy="1389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ZoneTexte 29"/>
            <p:cNvSpPr txBox="1"/>
            <p:nvPr/>
          </p:nvSpPr>
          <p:spPr>
            <a:xfrm>
              <a:off x="4449792" y="3645100"/>
              <a:ext cx="965329" cy="584775"/>
            </a:xfrm>
            <a:prstGeom prst="rect">
              <a:avLst/>
            </a:prstGeom>
            <a:noFill/>
          </p:spPr>
          <p:txBody>
            <a:bodyPr wrap="none" rtlCol="0">
              <a:spAutoFit/>
            </a:bodyPr>
            <a:lstStyle/>
            <a:p>
              <a:r>
                <a:rPr lang="fr-FR" sz="1600" b="1" dirty="0">
                  <a:solidFill>
                    <a:schemeClr val="tx1">
                      <a:lumMod val="65000"/>
                      <a:lumOff val="35000"/>
                    </a:schemeClr>
                  </a:solidFill>
                </a:rPr>
                <a:t>ABSENCE</a:t>
              </a:r>
            </a:p>
            <a:p>
              <a:r>
                <a:rPr lang="fr-FR" sz="1600" b="1" dirty="0">
                  <a:solidFill>
                    <a:schemeClr val="tx1">
                      <a:lumMod val="65000"/>
                      <a:lumOff val="35000"/>
                    </a:schemeClr>
                  </a:solidFill>
                </a:rPr>
                <a:t>D’ABRIS</a:t>
              </a:r>
            </a:p>
          </p:txBody>
        </p:sp>
        <p:pic>
          <p:nvPicPr>
            <p:cNvPr id="32" name="Picture 5"/>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99078" l="0" r="100000">
                          <a14:foregroundMark x1="30802" y1="65438" x2="30802" y2="65438"/>
                          <a14:foregroundMark x1="60338" y1="65899" x2="60338" y2="65899"/>
                          <a14:foregroundMark x1="78059" y1="55760" x2="78059" y2="55760"/>
                          <a14:foregroundMark x1="90295" y1="88479" x2="90295" y2="88479"/>
                        </a14:backgroundRemoval>
                      </a14:imgEffect>
                    </a14:imgLayer>
                  </a14:imgProps>
                </a:ext>
                <a:ext uri="{28A0092B-C50C-407E-A947-70E740481C1C}">
                  <a14:useLocalDpi xmlns:a14="http://schemas.microsoft.com/office/drawing/2010/main" val="0"/>
                </a:ext>
              </a:extLst>
            </a:blip>
            <a:srcRect/>
            <a:stretch>
              <a:fillRect/>
            </a:stretch>
          </p:blipFill>
          <p:spPr bwMode="auto">
            <a:xfrm rot="21127352" flipH="1">
              <a:off x="2047621" y="6064408"/>
              <a:ext cx="1087043" cy="60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5"/>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99078" l="0" r="100000">
                          <a14:foregroundMark x1="30802" y1="65438" x2="30802" y2="65438"/>
                          <a14:foregroundMark x1="60338" y1="65899" x2="60338" y2="65899"/>
                          <a14:foregroundMark x1="78059" y1="55760" x2="78059" y2="55760"/>
                          <a14:foregroundMark x1="90295" y1="88479" x2="90295" y2="88479"/>
                        </a14:backgroundRemoval>
                      </a14:imgEffect>
                    </a14:imgLayer>
                  </a14:imgProps>
                </a:ext>
                <a:ext uri="{28A0092B-C50C-407E-A947-70E740481C1C}">
                  <a14:useLocalDpi xmlns:a14="http://schemas.microsoft.com/office/drawing/2010/main" val="0"/>
                </a:ext>
              </a:extLst>
            </a:blip>
            <a:srcRect/>
            <a:stretch>
              <a:fillRect/>
            </a:stretch>
          </p:blipFill>
          <p:spPr bwMode="auto">
            <a:xfrm rot="21127352" flipH="1">
              <a:off x="3330799" y="5255562"/>
              <a:ext cx="861463" cy="303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 1"/>
            <p:cNvPicPr>
              <a:picLocks noChangeAspect="1"/>
            </p:cNvPicPr>
            <p:nvPr/>
          </p:nvPicPr>
          <p:blipFill>
            <a:blip r:embed="rId38"/>
            <a:stretch>
              <a:fillRect/>
            </a:stretch>
          </p:blipFill>
          <p:spPr>
            <a:xfrm>
              <a:off x="440300" y="2661142"/>
              <a:ext cx="2790931" cy="2287407"/>
            </a:xfrm>
            <a:prstGeom prst="rect">
              <a:avLst/>
            </a:prstGeom>
          </p:spPr>
        </p:pic>
      </p:grpSp>
      <p:grpSp>
        <p:nvGrpSpPr>
          <p:cNvPr id="319" name="Groupe 318"/>
          <p:cNvGrpSpPr/>
          <p:nvPr/>
        </p:nvGrpSpPr>
        <p:grpSpPr>
          <a:xfrm>
            <a:off x="4945571" y="2936943"/>
            <a:ext cx="2783409" cy="3024017"/>
            <a:chOff x="4945571" y="2936943"/>
            <a:chExt cx="2783409" cy="3024017"/>
          </a:xfrm>
        </p:grpSpPr>
        <p:sp>
          <p:nvSpPr>
            <p:cNvPr id="20" name="ZoneTexte 19"/>
            <p:cNvSpPr txBox="1">
              <a:spLocks noChangeAspect="1"/>
            </p:cNvSpPr>
            <p:nvPr/>
          </p:nvSpPr>
          <p:spPr>
            <a:xfrm>
              <a:off x="5837496" y="2936943"/>
              <a:ext cx="1343321" cy="584775"/>
            </a:xfrm>
            <a:prstGeom prst="rect">
              <a:avLst/>
            </a:prstGeom>
            <a:noFill/>
          </p:spPr>
          <p:txBody>
            <a:bodyPr wrap="square" rtlCol="0">
              <a:spAutoFit/>
            </a:bodyPr>
            <a:lstStyle/>
            <a:p>
              <a:pPr algn="ctr"/>
              <a:r>
                <a:rPr lang="fr-FR" sz="1600" b="1" dirty="0">
                  <a:solidFill>
                    <a:schemeClr val="tx1">
                      <a:lumMod val="65000"/>
                      <a:lumOff val="35000"/>
                    </a:schemeClr>
                  </a:solidFill>
                </a:rPr>
                <a:t>OBSTACLES BLOQUANT</a:t>
              </a:r>
            </a:p>
          </p:txBody>
        </p:sp>
        <p:pic>
          <p:nvPicPr>
            <p:cNvPr id="3" name="Image 2"/>
            <p:cNvPicPr>
              <a:picLocks noChangeAspect="1"/>
            </p:cNvPicPr>
            <p:nvPr/>
          </p:nvPicPr>
          <p:blipFill>
            <a:blip r:embed="rId39"/>
            <a:stretch>
              <a:fillRect/>
            </a:stretch>
          </p:blipFill>
          <p:spPr>
            <a:xfrm>
              <a:off x="4945571" y="4146105"/>
              <a:ext cx="2783409" cy="1814855"/>
            </a:xfrm>
            <a:prstGeom prst="rect">
              <a:avLst/>
            </a:prstGeom>
          </p:spPr>
        </p:pic>
      </p:grpSp>
      <p:grpSp>
        <p:nvGrpSpPr>
          <p:cNvPr id="320" name="Groupe 319"/>
          <p:cNvGrpSpPr/>
          <p:nvPr/>
        </p:nvGrpSpPr>
        <p:grpSpPr>
          <a:xfrm>
            <a:off x="3269929" y="956016"/>
            <a:ext cx="6614205" cy="2233906"/>
            <a:chOff x="3280256" y="850508"/>
            <a:chExt cx="6614205" cy="2233906"/>
          </a:xfrm>
        </p:grpSpPr>
        <p:pic>
          <p:nvPicPr>
            <p:cNvPr id="14" name="Picture 2" descr="Résultat de recherche d'images pour &quot;usine image&quot;"/>
            <p:cNvPicPr>
              <a:picLocks noChangeAspect="1" noChangeArrowheads="1"/>
            </p:cNvPicPr>
            <p:nvPr/>
          </p:nvPicPr>
          <p:blipFill>
            <a:blip r:embed="rId40">
              <a:extLst>
                <a:ext uri="{BEBA8EAE-BF5A-486C-A8C5-ECC9F3942E4B}">
                  <a14:imgProps xmlns:a14="http://schemas.microsoft.com/office/drawing/2010/main">
                    <a14:imgLayer r:embed="rId4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280256" y="1976070"/>
              <a:ext cx="1396602" cy="1108344"/>
            </a:xfrm>
            <a:prstGeom prst="rect">
              <a:avLst/>
            </a:prstGeom>
            <a:noFill/>
            <a:extLst>
              <a:ext uri="{909E8E84-426E-40DD-AFC4-6F175D3DCCD1}">
                <a14:hiddenFill xmlns:a14="http://schemas.microsoft.com/office/drawing/2010/main">
                  <a:solidFill>
                    <a:srgbClr val="FFFFFF"/>
                  </a:solidFill>
                </a14:hiddenFill>
              </a:ext>
            </a:extLst>
          </p:spPr>
        </p:pic>
        <p:sp>
          <p:nvSpPr>
            <p:cNvPr id="31" name="ZoneTexte 30"/>
            <p:cNvSpPr txBox="1">
              <a:spLocks noChangeAspect="1"/>
            </p:cNvSpPr>
            <p:nvPr/>
          </p:nvSpPr>
          <p:spPr>
            <a:xfrm>
              <a:off x="4413612" y="2338843"/>
              <a:ext cx="1273308" cy="338554"/>
            </a:xfrm>
            <a:prstGeom prst="rect">
              <a:avLst/>
            </a:prstGeom>
            <a:noFill/>
          </p:spPr>
          <p:txBody>
            <a:bodyPr wrap="square" rtlCol="0">
              <a:spAutoFit/>
            </a:bodyPr>
            <a:lstStyle/>
            <a:p>
              <a:pPr algn="ctr"/>
              <a:r>
                <a:rPr lang="fr-FR" sz="1600" b="1" dirty="0">
                  <a:solidFill>
                    <a:schemeClr val="tx1">
                      <a:lumMod val="65000"/>
                      <a:lumOff val="35000"/>
                    </a:schemeClr>
                  </a:solidFill>
                </a:rPr>
                <a:t>POLLUTION</a:t>
              </a:r>
            </a:p>
          </p:txBody>
        </p:sp>
        <p:pic>
          <p:nvPicPr>
            <p:cNvPr id="304" name="Picture 3"/>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9145552" y="1990801"/>
              <a:ext cx="160213" cy="827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5" name="Picture 2" descr="Soleil PNG - 13092 images de Soleil transparentes | PNG gratuit"/>
            <p:cNvPicPr>
              <a:picLocks noChangeAspect="1" noChangeArrowheads="1"/>
            </p:cNvPicPr>
            <p:nvPr/>
          </p:nvPicPr>
          <p:blipFill>
            <a:blip r:embed="rId43" cstate="print">
              <a:extLst>
                <a:ext uri="{BEBA8EAE-BF5A-486C-A8C5-ECC9F3942E4B}">
                  <a14:imgProps xmlns:a14="http://schemas.microsoft.com/office/drawing/2010/main">
                    <a14:imgLayer r:embed="rId44">
                      <a14:imgEffect>
                        <a14:backgroundRemoval t="0" b="100000" l="0" r="100000">
                          <a14:foregroundMark x1="59615" y1="13846" x2="59615" y2="13846"/>
                          <a14:foregroundMark x1="40385" y1="14231" x2="40385" y2="14231"/>
                          <a14:foregroundMark x1="28077" y1="20769" x2="28077" y2="20769"/>
                          <a14:foregroundMark x1="19231" y1="31538" x2="19231" y2="31538"/>
                          <a14:foregroundMark x1="14231" y1="46538" x2="14231" y2="46538"/>
                          <a14:foregroundMark x1="17308" y1="62692" x2="17308" y2="62692"/>
                          <a14:foregroundMark x1="25385" y1="77692" x2="25385" y2="77692"/>
                          <a14:foregroundMark x1="42692" y1="84231" x2="42692" y2="84231"/>
                          <a14:foregroundMark x1="60000" y1="84231" x2="60000" y2="84231"/>
                          <a14:foregroundMark x1="73077" y1="76923" x2="73077" y2="76923"/>
                          <a14:foregroundMark x1="83077" y1="65385" x2="83077" y2="65385"/>
                          <a14:foregroundMark x1="86923" y1="48462" x2="86923" y2="48462"/>
                          <a14:foregroundMark x1="82308" y1="32308" x2="82308" y2="32308"/>
                          <a14:foregroundMark x1="75769" y1="21923" x2="75769" y2="21923"/>
                        </a14:backgroundRemoval>
                      </a14:imgEffect>
                    </a14:imgLayer>
                  </a14:imgProps>
                </a:ext>
                <a:ext uri="{28A0092B-C50C-407E-A947-70E740481C1C}">
                  <a14:useLocalDpi xmlns:a14="http://schemas.microsoft.com/office/drawing/2010/main" val="0"/>
                </a:ext>
              </a:extLst>
            </a:blip>
            <a:srcRect/>
            <a:stretch>
              <a:fillRect/>
            </a:stretch>
          </p:blipFill>
          <p:spPr bwMode="auto">
            <a:xfrm>
              <a:off x="8464072" y="1933123"/>
              <a:ext cx="639931" cy="639931"/>
            </a:xfrm>
            <a:prstGeom prst="rect">
              <a:avLst/>
            </a:prstGeom>
            <a:noFill/>
            <a:extLst>
              <a:ext uri="{909E8E84-426E-40DD-AFC4-6F175D3DCCD1}">
                <a14:hiddenFill xmlns:a14="http://schemas.microsoft.com/office/drawing/2010/main">
                  <a:solidFill>
                    <a:srgbClr val="FFFFFF"/>
                  </a:solidFill>
                </a14:hiddenFill>
              </a:ext>
            </a:extLst>
          </p:spPr>
        </p:pic>
        <p:sp>
          <p:nvSpPr>
            <p:cNvPr id="306" name="ZoneTexte 305"/>
            <p:cNvSpPr txBox="1">
              <a:spLocks noChangeAspect="1"/>
            </p:cNvSpPr>
            <p:nvPr/>
          </p:nvSpPr>
          <p:spPr>
            <a:xfrm>
              <a:off x="8300921" y="1323013"/>
              <a:ext cx="1593540" cy="584775"/>
            </a:xfrm>
            <a:prstGeom prst="rect">
              <a:avLst/>
            </a:prstGeom>
            <a:noFill/>
          </p:spPr>
          <p:txBody>
            <a:bodyPr wrap="square" rtlCol="0">
              <a:spAutoFit/>
            </a:bodyPr>
            <a:lstStyle>
              <a:defPPr>
                <a:defRPr lang="fr-FR"/>
              </a:defPPr>
              <a:lvl1pPr algn="ctr">
                <a:defRPr sz="1600" b="1">
                  <a:solidFill>
                    <a:schemeClr val="tx1">
                      <a:lumMod val="65000"/>
                      <a:lumOff val="35000"/>
                    </a:schemeClr>
                  </a:solidFill>
                </a:defRPr>
              </a:lvl1pPr>
            </a:lstStyle>
            <a:p>
              <a:r>
                <a:rPr lang="fr-FR" dirty="0"/>
                <a:t>DÉRÈGLEMENT CLIMATIQUE</a:t>
              </a:r>
            </a:p>
          </p:txBody>
        </p:sp>
        <p:pic>
          <p:nvPicPr>
            <p:cNvPr id="318" name="Image 317"/>
            <p:cNvPicPr>
              <a:picLocks noChangeAspect="1"/>
            </p:cNvPicPr>
            <p:nvPr/>
          </p:nvPicPr>
          <p:blipFill>
            <a:blip r:embed="rId45"/>
            <a:stretch>
              <a:fillRect/>
            </a:stretch>
          </p:blipFill>
          <p:spPr>
            <a:xfrm>
              <a:off x="5803518" y="850508"/>
              <a:ext cx="2511368" cy="1946131"/>
            </a:xfrm>
            <a:prstGeom prst="rect">
              <a:avLst/>
            </a:prstGeom>
          </p:spPr>
        </p:pic>
      </p:grpSp>
      <p:sp>
        <p:nvSpPr>
          <p:cNvPr id="314" name="Titre 3">
            <a:extLst>
              <a:ext uri="{FF2B5EF4-FFF2-40B4-BE49-F238E27FC236}">
                <a16:creationId xmlns:a16="http://schemas.microsoft.com/office/drawing/2014/main" id="{B04BF84E-87D9-44F4-AA24-825D16CC57AD}"/>
              </a:ext>
            </a:extLst>
          </p:cNvPr>
          <p:cNvSpPr>
            <a:spLocks noGrp="1"/>
          </p:cNvSpPr>
          <p:nvPr/>
        </p:nvSpPr>
        <p:spPr>
          <a:xfrm>
            <a:off x="225328" y="75112"/>
            <a:ext cx="11865095" cy="888251"/>
          </a:xfrm>
          <a:prstGeom prst="rect">
            <a:avLst/>
          </a:prstGeom>
        </p:spPr>
        <p:txBody>
          <a:bodyPr vert="horz" lIns="0" tIns="46800" rIns="91440" bIns="45720" rtlCol="0" anchor="ctr" anchorCtr="0">
            <a:normAutofit lnSpcReduction="10000"/>
          </a:bodyPr>
          <a:lstStyle>
            <a:lvl1pPr marL="457200" indent="-457200" algn="l" defTabSz="914400" rtl="0" eaLnBrk="1" latinLnBrk="0" hangingPunct="1">
              <a:lnSpc>
                <a:spcPct val="90000"/>
              </a:lnSpc>
              <a:spcBef>
                <a:spcPct val="0"/>
              </a:spcBef>
              <a:buSzPct val="125000"/>
              <a:buFontTx/>
              <a:buBlip>
                <a:blip r:embed="rId46"/>
              </a:buBlip>
              <a:defRPr sz="3000" b="1" kern="1200">
                <a:solidFill>
                  <a:srgbClr val="00A3A6"/>
                </a:solidFill>
                <a:latin typeface="+mj-lt"/>
                <a:ea typeface="+mj-ea"/>
                <a:cs typeface="+mj-cs"/>
              </a:defRPr>
            </a:lvl1pPr>
          </a:lstStyle>
          <a:p>
            <a:r>
              <a:rPr lang="fr-FR" dirty="0"/>
              <a:t>Modéliser la continuité écologique: impact cumulé des obstacles physiques et chimiques sur la capacité à atteindre des habitats</a:t>
            </a:r>
          </a:p>
        </p:txBody>
      </p:sp>
    </p:spTree>
    <p:extLst>
      <p:ext uri="{BB962C8B-B14F-4D97-AF65-F5344CB8AC3E}">
        <p14:creationId xmlns:p14="http://schemas.microsoft.com/office/powerpoint/2010/main" val="50739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3">
            <a:extLst>
              <a:ext uri="{FF2B5EF4-FFF2-40B4-BE49-F238E27FC236}">
                <a16:creationId xmlns:a16="http://schemas.microsoft.com/office/drawing/2014/main" id="{B04BF84E-87D9-44F4-AA24-825D16CC57AD}"/>
              </a:ext>
            </a:extLst>
          </p:cNvPr>
          <p:cNvSpPr>
            <a:spLocks noGrp="1"/>
          </p:cNvSpPr>
          <p:nvPr/>
        </p:nvSpPr>
        <p:spPr>
          <a:xfrm>
            <a:off x="224932" y="7306"/>
            <a:ext cx="11712208" cy="888251"/>
          </a:xfrm>
          <a:prstGeom prst="rect">
            <a:avLst/>
          </a:prstGeom>
        </p:spPr>
        <p:txBody>
          <a:bodyPr vert="horz" lIns="0" tIns="46800" rIns="91440" bIns="45720" rtlCol="0" anchor="ctr" anchorCtr="0">
            <a:normAutofit lnSpcReduction="10000"/>
          </a:bodyPr>
          <a:lstStyle>
            <a:lvl1pPr marL="457200" indent="-457200" algn="l" defTabSz="914400" rtl="0" eaLnBrk="1" latinLnBrk="0" hangingPunct="1">
              <a:lnSpc>
                <a:spcPct val="90000"/>
              </a:lnSpc>
              <a:spcBef>
                <a:spcPct val="0"/>
              </a:spcBef>
              <a:buSzPct val="125000"/>
              <a:buFontTx/>
              <a:buBlip>
                <a:blip r:embed="rId2"/>
              </a:buBlip>
              <a:defRPr sz="3000" b="1" kern="1200">
                <a:solidFill>
                  <a:srgbClr val="00A3A6"/>
                </a:solidFill>
                <a:latin typeface="+mj-lt"/>
                <a:ea typeface="+mj-ea"/>
                <a:cs typeface="+mj-cs"/>
              </a:defRPr>
            </a:lvl1pPr>
          </a:lstStyle>
          <a:p>
            <a:r>
              <a:rPr lang="fr-FR" dirty="0"/>
              <a:t>Impacts cumulés des conditions physiques et chimiques sur l’accessibilité des habitats des poissons: couplage des modèles physiques et écologiques</a:t>
            </a:r>
          </a:p>
        </p:txBody>
      </p:sp>
      <p:grpSp>
        <p:nvGrpSpPr>
          <p:cNvPr id="18" name="Groupe 17"/>
          <p:cNvGrpSpPr/>
          <p:nvPr/>
        </p:nvGrpSpPr>
        <p:grpSpPr>
          <a:xfrm>
            <a:off x="106406" y="910582"/>
            <a:ext cx="5759450" cy="3144045"/>
            <a:chOff x="106406" y="910582"/>
            <a:chExt cx="5759450" cy="3144045"/>
          </a:xfrm>
        </p:grpSpPr>
        <p:pic>
          <p:nvPicPr>
            <p:cNvPr id="44" name="Image 43"/>
            <p:cNvPicPr/>
            <p:nvPr/>
          </p:nvPicPr>
          <p:blipFill>
            <a:blip r:embed="rId3"/>
            <a:stretch>
              <a:fillRect/>
            </a:stretch>
          </p:blipFill>
          <p:spPr>
            <a:xfrm>
              <a:off x="106406" y="1788312"/>
              <a:ext cx="5759450" cy="2266315"/>
            </a:xfrm>
            <a:prstGeom prst="rect">
              <a:avLst/>
            </a:prstGeom>
          </p:spPr>
        </p:pic>
        <p:sp>
          <p:nvSpPr>
            <p:cNvPr id="28" name="Rectangle 27"/>
            <p:cNvSpPr/>
            <p:nvPr/>
          </p:nvSpPr>
          <p:spPr>
            <a:xfrm>
              <a:off x="106406" y="1272044"/>
              <a:ext cx="2900153" cy="369332"/>
            </a:xfrm>
            <a:prstGeom prst="rect">
              <a:avLst/>
            </a:prstGeom>
          </p:spPr>
          <p:txBody>
            <a:bodyPr wrap="none">
              <a:spAutoFit/>
            </a:bodyPr>
            <a:lstStyle/>
            <a:p>
              <a:pPr>
                <a:lnSpc>
                  <a:spcPct val="100000"/>
                </a:lnSpc>
              </a:pPr>
              <a:r>
                <a:rPr lang="fr-FR" spc="-1" dirty="0">
                  <a:solidFill>
                    <a:srgbClr val="0070C0"/>
                  </a:solidFill>
                  <a:uFill>
                    <a:solidFill>
                      <a:srgbClr val="FFFFFF"/>
                    </a:solidFill>
                  </a:uFill>
                  <a:latin typeface="Arial"/>
                  <a:ea typeface="ＭＳ Ｐゴシック"/>
                </a:rPr>
                <a:t>Champs de vitesses (2D,t)</a:t>
              </a:r>
              <a:endParaRPr lang="fr-FR" sz="1100" spc="-1" dirty="0">
                <a:solidFill>
                  <a:srgbClr val="0070C0"/>
                </a:solidFill>
                <a:uFill>
                  <a:solidFill>
                    <a:srgbClr val="FFFFFF"/>
                  </a:solidFill>
                </a:uFill>
                <a:latin typeface="Arial"/>
              </a:endParaRPr>
            </a:p>
          </p:txBody>
        </p:sp>
        <p:sp>
          <p:nvSpPr>
            <p:cNvPr id="6" name="ZoneTexte 5"/>
            <p:cNvSpPr txBox="1"/>
            <p:nvPr/>
          </p:nvSpPr>
          <p:spPr>
            <a:xfrm>
              <a:off x="3851538" y="910582"/>
              <a:ext cx="938911" cy="369332"/>
            </a:xfrm>
            <a:prstGeom prst="rect">
              <a:avLst/>
            </a:prstGeom>
            <a:noFill/>
          </p:spPr>
          <p:txBody>
            <a:bodyPr wrap="none" rtlCol="0">
              <a:spAutoFit/>
            </a:bodyPr>
            <a:lstStyle/>
            <a:p>
              <a:r>
                <a:rPr lang="fr-FR" dirty="0"/>
                <a:t>Estuaire</a:t>
              </a:r>
            </a:p>
          </p:txBody>
        </p:sp>
        <p:sp>
          <p:nvSpPr>
            <p:cNvPr id="39" name="Rectangle à coins arrondis 38"/>
            <p:cNvSpPr>
              <a:spLocks noChangeAspect="1"/>
            </p:cNvSpPr>
            <p:nvPr/>
          </p:nvSpPr>
          <p:spPr>
            <a:xfrm>
              <a:off x="3477169" y="1255857"/>
              <a:ext cx="1699633" cy="673164"/>
            </a:xfrm>
            <a:prstGeom prst="roundRect">
              <a:avLst/>
            </a:prstGeom>
            <a:solidFill>
              <a:schemeClr val="bg2">
                <a:alpha val="45882"/>
              </a:schemeClr>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sz="1200" b="1" dirty="0">
                  <a:solidFill>
                    <a:srgbClr val="03119B"/>
                  </a:solidFill>
                </a:rPr>
                <a:t>Modèle MARS3D</a:t>
              </a:r>
            </a:p>
            <a:p>
              <a:pPr marL="285750" indent="-285750">
                <a:buFont typeface="Arial" panose="020B0604020202020204" pitchFamily="34" charset="0"/>
                <a:buChar char="•"/>
              </a:pPr>
              <a:r>
                <a:rPr lang="fr-FR" sz="1200" dirty="0" err="1">
                  <a:solidFill>
                    <a:srgbClr val="03119B"/>
                  </a:solidFill>
                </a:rPr>
                <a:t>dt</a:t>
              </a:r>
              <a:r>
                <a:rPr lang="fr-FR" sz="1200" dirty="0">
                  <a:solidFill>
                    <a:srgbClr val="03119B"/>
                  </a:solidFill>
                </a:rPr>
                <a:t>=30min</a:t>
              </a:r>
            </a:p>
            <a:p>
              <a:pPr marL="285750" indent="-285750">
                <a:buFont typeface="Arial" panose="020B0604020202020204" pitchFamily="34" charset="0"/>
                <a:buChar char="•"/>
              </a:pPr>
              <a:r>
                <a:rPr lang="fr-FR" sz="1200" dirty="0" err="1">
                  <a:solidFill>
                    <a:srgbClr val="03119B"/>
                  </a:solidFill>
                </a:rPr>
                <a:t>Rejeu</a:t>
              </a:r>
              <a:r>
                <a:rPr lang="fr-FR" sz="1200" dirty="0">
                  <a:solidFill>
                    <a:srgbClr val="03119B"/>
                  </a:solidFill>
                </a:rPr>
                <a:t> 2010-2018</a:t>
              </a:r>
            </a:p>
          </p:txBody>
        </p:sp>
        <p:pic>
          <p:nvPicPr>
            <p:cNvPr id="35" name="Picture 5" descr="Alosa_alosa"/>
            <p:cNvPicPr>
              <a:picLocks noChangeAspect="1" noChangeArrowheads="1"/>
            </p:cNvPicPr>
            <p:nvPr/>
          </p:nvPicPr>
          <p:blipFill>
            <a:blip r:embed="rId4">
              <a:extLst>
                <a:ext uri="{28A0092B-C50C-407E-A947-70E740481C1C}">
                  <a14:useLocalDpi xmlns:a14="http://schemas.microsoft.com/office/drawing/2010/main" val="0"/>
                </a:ext>
              </a:extLst>
            </a:blip>
            <a:srcRect t="19444" b="22223"/>
            <a:stretch>
              <a:fillRect/>
            </a:stretch>
          </p:blipFill>
          <p:spPr bwMode="auto">
            <a:xfrm>
              <a:off x="363687" y="1550906"/>
              <a:ext cx="1439862"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Groupe 23"/>
          <p:cNvGrpSpPr/>
          <p:nvPr/>
        </p:nvGrpSpPr>
        <p:grpSpPr>
          <a:xfrm>
            <a:off x="5529819" y="1043080"/>
            <a:ext cx="6612747" cy="3697103"/>
            <a:chOff x="5529819" y="1043080"/>
            <a:chExt cx="6612747" cy="3697103"/>
          </a:xfrm>
        </p:grpSpPr>
        <p:pic>
          <p:nvPicPr>
            <p:cNvPr id="37"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5664" y="4380143"/>
              <a:ext cx="1871367"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Image 32"/>
            <p:cNvPicPr/>
            <p:nvPr/>
          </p:nvPicPr>
          <p:blipFill rotWithShape="1">
            <a:blip r:embed="rId6" cstate="print">
              <a:extLst>
                <a:ext uri="{28A0092B-C50C-407E-A947-70E740481C1C}">
                  <a14:useLocalDpi xmlns:a14="http://schemas.microsoft.com/office/drawing/2010/main" val="0"/>
                </a:ext>
              </a:extLst>
            </a:blip>
            <a:srcRect t="560" b="-3150"/>
            <a:stretch/>
          </p:blipFill>
          <p:spPr bwMode="auto">
            <a:xfrm>
              <a:off x="5892035" y="1785533"/>
              <a:ext cx="2656205" cy="2594610"/>
            </a:xfrm>
            <a:prstGeom prst="rect">
              <a:avLst/>
            </a:prstGeom>
            <a:noFill/>
            <a:ln>
              <a:noFill/>
            </a:ln>
            <a:extLst>
              <a:ext uri="{53640926-AAD7-44D8-BBD7-CCE9431645EC}">
                <a14:shadowObscured xmlns:a14="http://schemas.microsoft.com/office/drawing/2010/main"/>
              </a:ext>
            </a:extLst>
          </p:spPr>
        </p:pic>
        <p:sp>
          <p:nvSpPr>
            <p:cNvPr id="40" name="ZoneTexte 39"/>
            <p:cNvSpPr txBox="1"/>
            <p:nvPr/>
          </p:nvSpPr>
          <p:spPr>
            <a:xfrm>
              <a:off x="10605735" y="1349243"/>
              <a:ext cx="1536831" cy="369332"/>
            </a:xfrm>
            <a:prstGeom prst="rect">
              <a:avLst/>
            </a:prstGeom>
            <a:noFill/>
          </p:spPr>
          <p:txBody>
            <a:bodyPr wrap="none" rtlCol="0">
              <a:spAutoFit/>
            </a:bodyPr>
            <a:lstStyle/>
            <a:p>
              <a:r>
                <a:rPr lang="fr-FR" dirty="0"/>
                <a:t>Fleuve -&gt; Paris</a:t>
              </a:r>
            </a:p>
          </p:txBody>
        </p:sp>
        <p:sp>
          <p:nvSpPr>
            <p:cNvPr id="41" name="Rectangle à coins arrondis 40"/>
            <p:cNvSpPr>
              <a:spLocks noChangeAspect="1"/>
            </p:cNvSpPr>
            <p:nvPr/>
          </p:nvSpPr>
          <p:spPr>
            <a:xfrm>
              <a:off x="8643973" y="1043080"/>
              <a:ext cx="1961762" cy="1113474"/>
            </a:xfrm>
            <a:prstGeom prst="roundRect">
              <a:avLst/>
            </a:prstGeom>
            <a:solidFill>
              <a:schemeClr val="bg2">
                <a:alpha val="45882"/>
              </a:schemeClr>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sz="1200" b="1" dirty="0">
                  <a:solidFill>
                    <a:srgbClr val="03119B"/>
                  </a:solidFill>
                </a:rPr>
                <a:t>Modèle PROSE-PA 1D/2D</a:t>
              </a:r>
            </a:p>
            <a:p>
              <a:pPr marL="171450" indent="-171450">
                <a:buFont typeface="Arial" panose="020B0604020202020204" pitchFamily="34" charset="0"/>
                <a:buChar char="•"/>
              </a:pPr>
              <a:r>
                <a:rPr lang="fr-FR" sz="1200" b="1" dirty="0">
                  <a:solidFill>
                    <a:srgbClr val="03119B"/>
                  </a:solidFill>
                </a:rPr>
                <a:t>Biogéochimique (STEP) </a:t>
              </a:r>
            </a:p>
            <a:p>
              <a:pPr marL="171450" indent="-171450">
                <a:buFont typeface="Arial" panose="020B0604020202020204" pitchFamily="34" charset="0"/>
                <a:buChar char="•"/>
              </a:pPr>
              <a:r>
                <a:rPr lang="fr-FR" sz="1200" b="1" dirty="0">
                  <a:solidFill>
                    <a:srgbClr val="03119B"/>
                  </a:solidFill>
                </a:rPr>
                <a:t>T, O2 1D (dx ~25m)</a:t>
              </a:r>
            </a:p>
            <a:p>
              <a:pPr marL="171450" indent="-171450">
                <a:buFont typeface="Arial" panose="020B0604020202020204" pitchFamily="34" charset="0"/>
                <a:buChar char="•"/>
              </a:pPr>
              <a:r>
                <a:rPr lang="fr-FR" sz="1200" b="1" dirty="0" err="1">
                  <a:solidFill>
                    <a:srgbClr val="03119B"/>
                  </a:solidFill>
                </a:rPr>
                <a:t>dt</a:t>
              </a:r>
              <a:r>
                <a:rPr lang="fr-FR" sz="1200" b="1" dirty="0">
                  <a:solidFill>
                    <a:srgbClr val="03119B"/>
                  </a:solidFill>
                </a:rPr>
                <a:t>=2h</a:t>
              </a:r>
            </a:p>
            <a:p>
              <a:pPr marL="171450" indent="-171450">
                <a:buFont typeface="Arial" panose="020B0604020202020204" pitchFamily="34" charset="0"/>
                <a:buChar char="•"/>
              </a:pPr>
              <a:r>
                <a:rPr lang="fr-FR" sz="1200" b="1" dirty="0">
                  <a:solidFill>
                    <a:srgbClr val="03119B"/>
                  </a:solidFill>
                </a:rPr>
                <a:t>2007, 2008 et 2011</a:t>
              </a:r>
            </a:p>
          </p:txBody>
        </p:sp>
        <p:sp>
          <p:nvSpPr>
            <p:cNvPr id="45" name="Rectangle 44"/>
            <p:cNvSpPr/>
            <p:nvPr/>
          </p:nvSpPr>
          <p:spPr>
            <a:xfrm>
              <a:off x="5529819" y="1416201"/>
              <a:ext cx="3165097" cy="369332"/>
            </a:xfrm>
            <a:prstGeom prst="rect">
              <a:avLst/>
            </a:prstGeom>
          </p:spPr>
          <p:txBody>
            <a:bodyPr wrap="none">
              <a:spAutoFit/>
            </a:bodyPr>
            <a:lstStyle/>
            <a:p>
              <a:pPr>
                <a:lnSpc>
                  <a:spcPct val="100000"/>
                </a:lnSpc>
              </a:pPr>
              <a:r>
                <a:rPr lang="fr-FR" spc="-1" dirty="0">
                  <a:solidFill>
                    <a:srgbClr val="0070C0"/>
                  </a:solidFill>
                  <a:uFill>
                    <a:solidFill>
                      <a:srgbClr val="FFFFFF"/>
                    </a:solidFill>
                  </a:uFill>
                  <a:latin typeface="Arial"/>
                  <a:ea typeface="ＭＳ Ｐゴシック"/>
                </a:rPr>
                <a:t>Oxygène, Température (1D,t)</a:t>
              </a:r>
              <a:endParaRPr lang="fr-FR" sz="1100" spc="-1" dirty="0">
                <a:solidFill>
                  <a:srgbClr val="0070C0"/>
                </a:solidFill>
                <a:uFill>
                  <a:solidFill>
                    <a:srgbClr val="FFFFFF"/>
                  </a:solidFill>
                </a:uFill>
                <a:latin typeface="Arial"/>
              </a:endParaRPr>
            </a:p>
          </p:txBody>
        </p:sp>
      </p:grpSp>
      <p:grpSp>
        <p:nvGrpSpPr>
          <p:cNvPr id="47" name="Groupe 46"/>
          <p:cNvGrpSpPr/>
          <p:nvPr/>
        </p:nvGrpSpPr>
        <p:grpSpPr>
          <a:xfrm>
            <a:off x="8694916" y="2305032"/>
            <a:ext cx="3470471" cy="3760063"/>
            <a:chOff x="8694916" y="2305032"/>
            <a:chExt cx="3470471" cy="3760063"/>
          </a:xfrm>
        </p:grpSpPr>
        <p:pic>
          <p:nvPicPr>
            <p:cNvPr id="43" name="Image 42"/>
            <p:cNvPicPr/>
            <p:nvPr/>
          </p:nvPicPr>
          <p:blipFill rotWithShape="1">
            <a:blip r:embed="rId7"/>
            <a:srcRect l="39743" t="23594"/>
            <a:stretch/>
          </p:blipFill>
          <p:spPr>
            <a:xfrm>
              <a:off x="8694916" y="3207880"/>
              <a:ext cx="3470471" cy="2857215"/>
            </a:xfrm>
            <a:prstGeom prst="rect">
              <a:avLst/>
            </a:prstGeom>
          </p:spPr>
        </p:pic>
        <p:sp>
          <p:nvSpPr>
            <p:cNvPr id="16" name="Virage 15"/>
            <p:cNvSpPr/>
            <p:nvPr/>
          </p:nvSpPr>
          <p:spPr>
            <a:xfrm rot="5400000">
              <a:off x="9783340" y="2653211"/>
              <a:ext cx="785536" cy="859254"/>
            </a:xfrm>
            <a:prstGeom prst="ben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6" name="ZoneTexte 45"/>
            <p:cNvSpPr txBox="1"/>
            <p:nvPr/>
          </p:nvSpPr>
          <p:spPr>
            <a:xfrm>
              <a:off x="8910456" y="2305032"/>
              <a:ext cx="2783711" cy="369332"/>
            </a:xfrm>
            <a:prstGeom prst="rect">
              <a:avLst/>
            </a:prstGeom>
            <a:noFill/>
          </p:spPr>
          <p:txBody>
            <a:bodyPr wrap="none" rtlCol="0">
              <a:spAutoFit/>
            </a:bodyPr>
            <a:lstStyle/>
            <a:p>
              <a:r>
                <a:rPr lang="fr-FR" b="1" dirty="0">
                  <a:solidFill>
                    <a:srgbClr val="FF0000"/>
                  </a:solidFill>
                </a:rPr>
                <a:t>Modélisation moindre coût</a:t>
              </a:r>
            </a:p>
          </p:txBody>
        </p:sp>
      </p:grpSp>
      <p:grpSp>
        <p:nvGrpSpPr>
          <p:cNvPr id="3" name="Groupe 2"/>
          <p:cNvGrpSpPr/>
          <p:nvPr/>
        </p:nvGrpSpPr>
        <p:grpSpPr>
          <a:xfrm>
            <a:off x="-893" y="2515551"/>
            <a:ext cx="8485062" cy="4364979"/>
            <a:chOff x="-893" y="2515551"/>
            <a:chExt cx="8485062" cy="4364979"/>
          </a:xfrm>
        </p:grpSpPr>
        <p:pic>
          <p:nvPicPr>
            <p:cNvPr id="1026" name="Image 1" descr="image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3" y="2515551"/>
              <a:ext cx="4364979" cy="436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ZoneTexte 24"/>
            <p:cNvSpPr txBox="1"/>
            <p:nvPr/>
          </p:nvSpPr>
          <p:spPr>
            <a:xfrm>
              <a:off x="4844374" y="5453306"/>
              <a:ext cx="3492657" cy="646331"/>
            </a:xfrm>
            <a:prstGeom prst="rect">
              <a:avLst/>
            </a:prstGeom>
            <a:noFill/>
          </p:spPr>
          <p:txBody>
            <a:bodyPr wrap="square" rtlCol="0">
              <a:spAutoFit/>
            </a:bodyPr>
            <a:lstStyle/>
            <a:p>
              <a:r>
                <a:rPr lang="fr-FR" b="1" dirty="0">
                  <a:solidFill>
                    <a:srgbClr val="FF0000"/>
                  </a:solidFill>
                </a:rPr>
                <a:t>Calcul des distances fonctionnelles</a:t>
              </a:r>
            </a:p>
            <a:p>
              <a:r>
                <a:rPr lang="fr-FR" b="1" dirty="0">
                  <a:solidFill>
                    <a:srgbClr val="FF0000"/>
                  </a:solidFill>
                </a:rPr>
                <a:t>Impact cumulé des facteurs</a:t>
              </a:r>
            </a:p>
          </p:txBody>
        </p:sp>
        <p:sp>
          <p:nvSpPr>
            <p:cNvPr id="2" name="Flèche droite 1"/>
            <p:cNvSpPr/>
            <p:nvPr/>
          </p:nvSpPr>
          <p:spPr>
            <a:xfrm rot="10800000">
              <a:off x="4481967" y="5174074"/>
              <a:ext cx="4002202" cy="279231"/>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18598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562" y="1030809"/>
            <a:ext cx="4392000" cy="4241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Image 4111"/>
          <p:cNvPicPr>
            <a:picLocks noChangeAspect="1" noChangeArrowheads="1"/>
          </p:cNvPicPr>
          <p:nvPr/>
        </p:nvPicPr>
        <p:blipFill>
          <a:blip r:embed="rId4">
            <a:extLst>
              <a:ext uri="{28A0092B-C50C-407E-A947-70E740481C1C}">
                <a14:useLocalDpi xmlns:a14="http://schemas.microsoft.com/office/drawing/2010/main" val="0"/>
              </a:ext>
            </a:extLst>
          </a:blip>
          <a:srcRect l="2534" r="3040"/>
          <a:stretch>
            <a:fillRect/>
          </a:stretch>
        </p:blipFill>
        <p:spPr bwMode="auto">
          <a:xfrm>
            <a:off x="1708882" y="1308464"/>
            <a:ext cx="4373406" cy="41604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7" name="Rectangle 6"/>
          <p:cNvSpPr/>
          <p:nvPr/>
        </p:nvSpPr>
        <p:spPr>
          <a:xfrm>
            <a:off x="6281542" y="5230942"/>
            <a:ext cx="4386459" cy="646331"/>
          </a:xfrm>
          <a:prstGeom prst="rect">
            <a:avLst/>
          </a:prstGeom>
        </p:spPr>
        <p:txBody>
          <a:bodyPr wrap="square">
            <a:spAutoFit/>
          </a:bodyPr>
          <a:lstStyle/>
          <a:p>
            <a:r>
              <a:rPr lang="fr-FR" altLang="fr-FR" b="1" dirty="0" bmk="_Ref78364735">
                <a:latin typeface="Calibri" pitchFamily="34" charset="0"/>
                <a:ea typeface="Batang" pitchFamily="18" charset="-127"/>
                <a:cs typeface="Times New Roman" pitchFamily="18" charset="0"/>
              </a:rPr>
              <a:t>Pourcentage du temps sous le seuil de 6 mg(O</a:t>
            </a:r>
            <a:r>
              <a:rPr lang="fr-FR" altLang="fr-FR" b="1" baseline="-30000" dirty="0" bmk="_Ref78364735">
                <a:latin typeface="Calibri" pitchFamily="34" charset="0"/>
                <a:ea typeface="Batang" pitchFamily="18" charset="-127"/>
                <a:cs typeface="Times New Roman" pitchFamily="18" charset="0"/>
              </a:rPr>
              <a:t>2</a:t>
            </a:r>
            <a:r>
              <a:rPr lang="fr-FR" altLang="fr-FR" b="1" dirty="0" bmk="_Ref78364735">
                <a:latin typeface="Calibri" pitchFamily="34" charset="0"/>
                <a:ea typeface="Batang" pitchFamily="18" charset="-127"/>
                <a:cs typeface="Times New Roman" pitchFamily="18" charset="0"/>
              </a:rPr>
              <a:t>)/L </a:t>
            </a:r>
            <a:endParaRPr lang="fr-FR" dirty="0"/>
          </a:p>
        </p:txBody>
      </p:sp>
      <p:sp>
        <p:nvSpPr>
          <p:cNvPr id="8" name="Rectangle 7"/>
          <p:cNvSpPr/>
          <p:nvPr/>
        </p:nvSpPr>
        <p:spPr>
          <a:xfrm>
            <a:off x="4295801" y="1484784"/>
            <a:ext cx="1710725" cy="369332"/>
          </a:xfrm>
          <a:prstGeom prst="rect">
            <a:avLst/>
          </a:prstGeom>
        </p:spPr>
        <p:txBody>
          <a:bodyPr wrap="none">
            <a:spAutoFit/>
          </a:bodyPr>
          <a:lstStyle/>
          <a:p>
            <a:r>
              <a:rPr lang="fr-FR" altLang="fr-FR" b="1" dirty="0" bmk="_Ref78364735">
                <a:solidFill>
                  <a:prstClr val="black"/>
                </a:solidFill>
                <a:latin typeface="Calibri" pitchFamily="34" charset="0"/>
                <a:ea typeface="Batang" pitchFamily="18" charset="-127"/>
                <a:cs typeface="Times New Roman" pitchFamily="18" charset="0"/>
              </a:rPr>
              <a:t>Mai-Juillet 2007</a:t>
            </a:r>
            <a:endParaRPr lang="fr-FR" dirty="0"/>
          </a:p>
        </p:txBody>
      </p:sp>
      <p:sp>
        <p:nvSpPr>
          <p:cNvPr id="11" name="Rectangle 10"/>
          <p:cNvSpPr/>
          <p:nvPr/>
        </p:nvSpPr>
        <p:spPr>
          <a:xfrm>
            <a:off x="8970492" y="1214565"/>
            <a:ext cx="1710725" cy="369332"/>
          </a:xfrm>
          <a:prstGeom prst="rect">
            <a:avLst/>
          </a:prstGeom>
        </p:spPr>
        <p:txBody>
          <a:bodyPr wrap="none">
            <a:spAutoFit/>
          </a:bodyPr>
          <a:lstStyle/>
          <a:p>
            <a:r>
              <a:rPr lang="fr-FR" altLang="fr-FR" b="1" dirty="0" bmk="_Ref78364735">
                <a:solidFill>
                  <a:prstClr val="black"/>
                </a:solidFill>
                <a:latin typeface="Calibri" pitchFamily="34" charset="0"/>
                <a:ea typeface="Batang" pitchFamily="18" charset="-127"/>
                <a:cs typeface="Times New Roman" pitchFamily="18" charset="0"/>
              </a:rPr>
              <a:t>Mai-Juillet 2011</a:t>
            </a:r>
            <a:endParaRPr lang="fr-FR" dirty="0"/>
          </a:p>
        </p:txBody>
      </p:sp>
      <p:sp>
        <p:nvSpPr>
          <p:cNvPr id="10" name="ZoneTexte 9"/>
          <p:cNvSpPr txBox="1"/>
          <p:nvPr/>
        </p:nvSpPr>
        <p:spPr>
          <a:xfrm rot="16200000">
            <a:off x="9996623" y="4529241"/>
            <a:ext cx="1093569" cy="261610"/>
          </a:xfrm>
          <a:prstGeom prst="rect">
            <a:avLst/>
          </a:prstGeom>
          <a:noFill/>
        </p:spPr>
        <p:txBody>
          <a:bodyPr wrap="none" rtlCol="0">
            <a:spAutoFit/>
          </a:bodyPr>
          <a:lstStyle/>
          <a:p>
            <a:r>
              <a:rPr lang="fr-FR" sz="1100" dirty="0"/>
              <a:t>Merg M.L, 2021</a:t>
            </a:r>
          </a:p>
        </p:txBody>
      </p:sp>
      <p:sp>
        <p:nvSpPr>
          <p:cNvPr id="13" name="ZoneTexte 12"/>
          <p:cNvSpPr txBox="1"/>
          <p:nvPr/>
        </p:nvSpPr>
        <p:spPr>
          <a:xfrm rot="16200000">
            <a:off x="5404700" y="4791304"/>
            <a:ext cx="1093569" cy="261610"/>
          </a:xfrm>
          <a:prstGeom prst="rect">
            <a:avLst/>
          </a:prstGeom>
          <a:noFill/>
        </p:spPr>
        <p:txBody>
          <a:bodyPr wrap="none" rtlCol="0">
            <a:spAutoFit/>
          </a:bodyPr>
          <a:lstStyle/>
          <a:p>
            <a:r>
              <a:rPr lang="fr-FR" sz="1100" dirty="0"/>
              <a:t>Merg M.L, 2021</a:t>
            </a:r>
          </a:p>
        </p:txBody>
      </p:sp>
      <p:cxnSp>
        <p:nvCxnSpPr>
          <p:cNvPr id="5" name="Connecteur droit 4"/>
          <p:cNvCxnSpPr/>
          <p:nvPr/>
        </p:nvCxnSpPr>
        <p:spPr>
          <a:xfrm flipV="1">
            <a:off x="1835776" y="1348379"/>
            <a:ext cx="144016" cy="176321"/>
          </a:xfrm>
          <a:prstGeom prst="line">
            <a:avLst/>
          </a:prstGeom>
          <a:ln w="57150"/>
        </p:spPr>
        <p:style>
          <a:lnRef idx="1">
            <a:schemeClr val="dk1"/>
          </a:lnRef>
          <a:fillRef idx="0">
            <a:schemeClr val="dk1"/>
          </a:fillRef>
          <a:effectRef idx="0">
            <a:schemeClr val="dk1"/>
          </a:effectRef>
          <a:fontRef idx="minor">
            <a:schemeClr val="tx1"/>
          </a:fontRef>
        </p:style>
      </p:cxnSp>
      <p:cxnSp>
        <p:nvCxnSpPr>
          <p:cNvPr id="16" name="Connecteur droit 15"/>
          <p:cNvCxnSpPr/>
          <p:nvPr/>
        </p:nvCxnSpPr>
        <p:spPr>
          <a:xfrm flipV="1">
            <a:off x="2846160" y="2924944"/>
            <a:ext cx="144016" cy="176321"/>
          </a:xfrm>
          <a:prstGeom prst="line">
            <a:avLst/>
          </a:prstGeom>
          <a:ln w="57150"/>
        </p:spPr>
        <p:style>
          <a:lnRef idx="1">
            <a:schemeClr val="dk1"/>
          </a:lnRef>
          <a:fillRef idx="0">
            <a:schemeClr val="dk1"/>
          </a:fillRef>
          <a:effectRef idx="0">
            <a:schemeClr val="dk1"/>
          </a:effectRef>
          <a:fontRef idx="minor">
            <a:schemeClr val="tx1"/>
          </a:fontRef>
        </p:style>
      </p:cxnSp>
      <p:cxnSp>
        <p:nvCxnSpPr>
          <p:cNvPr id="17" name="Connecteur droit 16"/>
          <p:cNvCxnSpPr/>
          <p:nvPr/>
        </p:nvCxnSpPr>
        <p:spPr>
          <a:xfrm>
            <a:off x="4511824" y="4509120"/>
            <a:ext cx="144016" cy="101490"/>
          </a:xfrm>
          <a:prstGeom prst="line">
            <a:avLst/>
          </a:prstGeom>
          <a:ln w="57150"/>
        </p:spPr>
        <p:style>
          <a:lnRef idx="1">
            <a:schemeClr val="dk1"/>
          </a:lnRef>
          <a:fillRef idx="0">
            <a:schemeClr val="dk1"/>
          </a:fillRef>
          <a:effectRef idx="0">
            <a:schemeClr val="dk1"/>
          </a:effectRef>
          <a:fontRef idx="minor">
            <a:schemeClr val="tx1"/>
          </a:fontRef>
        </p:style>
      </p:cxnSp>
      <p:cxnSp>
        <p:nvCxnSpPr>
          <p:cNvPr id="19" name="Connecteur droit 18"/>
          <p:cNvCxnSpPr/>
          <p:nvPr/>
        </p:nvCxnSpPr>
        <p:spPr>
          <a:xfrm>
            <a:off x="9192344" y="4385701"/>
            <a:ext cx="144016" cy="101490"/>
          </a:xfrm>
          <a:prstGeom prst="line">
            <a:avLst/>
          </a:prstGeom>
          <a:ln w="57150"/>
        </p:spPr>
        <p:style>
          <a:lnRef idx="1">
            <a:schemeClr val="dk1"/>
          </a:lnRef>
          <a:fillRef idx="0">
            <a:schemeClr val="dk1"/>
          </a:fillRef>
          <a:effectRef idx="0">
            <a:schemeClr val="dk1"/>
          </a:effectRef>
          <a:fontRef idx="minor">
            <a:schemeClr val="tx1"/>
          </a:fontRef>
        </p:style>
      </p:cxnSp>
      <p:cxnSp>
        <p:nvCxnSpPr>
          <p:cNvPr id="20" name="Connecteur droit 19"/>
          <p:cNvCxnSpPr/>
          <p:nvPr/>
        </p:nvCxnSpPr>
        <p:spPr>
          <a:xfrm flipV="1">
            <a:off x="7536160" y="2726695"/>
            <a:ext cx="144016" cy="176321"/>
          </a:xfrm>
          <a:prstGeom prst="line">
            <a:avLst/>
          </a:prstGeom>
          <a:ln w="57150"/>
        </p:spPr>
        <p:style>
          <a:lnRef idx="1">
            <a:schemeClr val="dk1"/>
          </a:lnRef>
          <a:fillRef idx="0">
            <a:schemeClr val="dk1"/>
          </a:fillRef>
          <a:effectRef idx="0">
            <a:schemeClr val="dk1"/>
          </a:effectRef>
          <a:fontRef idx="minor">
            <a:schemeClr val="tx1"/>
          </a:fontRef>
        </p:style>
      </p:cxnSp>
      <p:cxnSp>
        <p:nvCxnSpPr>
          <p:cNvPr id="21" name="Connecteur droit 20"/>
          <p:cNvCxnSpPr/>
          <p:nvPr/>
        </p:nvCxnSpPr>
        <p:spPr>
          <a:xfrm flipV="1">
            <a:off x="6384032" y="1070511"/>
            <a:ext cx="144016" cy="176321"/>
          </a:xfrm>
          <a:prstGeom prst="line">
            <a:avLst/>
          </a:prstGeom>
          <a:ln w="57150"/>
        </p:spPr>
        <p:style>
          <a:lnRef idx="1">
            <a:schemeClr val="dk1"/>
          </a:lnRef>
          <a:fillRef idx="0">
            <a:schemeClr val="dk1"/>
          </a:fillRef>
          <a:effectRef idx="0">
            <a:schemeClr val="dk1"/>
          </a:effectRef>
          <a:fontRef idx="minor">
            <a:schemeClr val="tx1"/>
          </a:fontRef>
        </p:style>
      </p:cxnSp>
      <p:pic>
        <p:nvPicPr>
          <p:cNvPr id="23" name="Picture 6"/>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225" b="100000" l="591" r="100000">
                        <a14:foregroundMark x1="18898" y1="42435" x2="18898" y2="42435"/>
                      </a14:backgroundRemoval>
                    </a14:imgEffect>
                  </a14:imgLayer>
                </a14:imgProps>
              </a:ext>
              <a:ext uri="{28A0092B-C50C-407E-A947-70E740481C1C}">
                <a14:useLocalDpi xmlns:a14="http://schemas.microsoft.com/office/drawing/2010/main" val="0"/>
              </a:ext>
            </a:extLst>
          </a:blip>
          <a:srcRect/>
          <a:stretch>
            <a:fillRect/>
          </a:stretch>
        </p:blipFill>
        <p:spPr bwMode="auto">
          <a:xfrm>
            <a:off x="2585779" y="3096847"/>
            <a:ext cx="347613" cy="185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6"/>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225" b="100000" l="591" r="100000">
                        <a14:foregroundMark x1="18898" y1="42435" x2="18898" y2="42435"/>
                      </a14:backgroundRemoval>
                    </a14:imgEffect>
                  </a14:imgLayer>
                </a14:imgProps>
              </a:ext>
              <a:ext uri="{28A0092B-C50C-407E-A947-70E740481C1C}">
                <a14:useLocalDpi xmlns:a14="http://schemas.microsoft.com/office/drawing/2010/main" val="0"/>
              </a:ext>
            </a:extLst>
          </a:blip>
          <a:srcRect/>
          <a:stretch>
            <a:fillRect/>
          </a:stretch>
        </p:blipFill>
        <p:spPr bwMode="auto">
          <a:xfrm>
            <a:off x="4410026" y="4282604"/>
            <a:ext cx="347613" cy="185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4295800" y="2375898"/>
            <a:ext cx="1786488" cy="400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Picture 6"/>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225" b="100000" l="591" r="100000">
                        <a14:foregroundMark x1="18898" y1="42435" x2="18898" y2="42435"/>
                      </a14:backgroundRemoval>
                    </a14:imgEffect>
                  </a14:imgLayer>
                </a14:imgProps>
              </a:ext>
              <a:ext uri="{28A0092B-C50C-407E-A947-70E740481C1C}">
                <a14:useLocalDpi xmlns:a14="http://schemas.microsoft.com/office/drawing/2010/main" val="0"/>
              </a:ext>
            </a:extLst>
          </a:blip>
          <a:srcRect/>
          <a:stretch>
            <a:fillRect/>
          </a:stretch>
        </p:blipFill>
        <p:spPr bwMode="auto">
          <a:xfrm>
            <a:off x="4295801" y="2483232"/>
            <a:ext cx="347613" cy="185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ZoneTexte 14"/>
          <p:cNvSpPr txBox="1"/>
          <p:nvPr/>
        </p:nvSpPr>
        <p:spPr>
          <a:xfrm>
            <a:off x="4611936" y="2375897"/>
            <a:ext cx="1460656" cy="400110"/>
          </a:xfrm>
          <a:prstGeom prst="rect">
            <a:avLst/>
          </a:prstGeom>
          <a:noFill/>
        </p:spPr>
        <p:txBody>
          <a:bodyPr wrap="none" rtlCol="0">
            <a:spAutoFit/>
          </a:bodyPr>
          <a:lstStyle/>
          <a:p>
            <a:r>
              <a:rPr lang="fr-FR" sz="1000" dirty="0"/>
              <a:t>Aménagement pour le </a:t>
            </a:r>
          </a:p>
          <a:p>
            <a:r>
              <a:rPr lang="fr-FR" sz="1000" dirty="0"/>
              <a:t>franchissement piscicole</a:t>
            </a:r>
          </a:p>
        </p:txBody>
      </p:sp>
      <p:pic>
        <p:nvPicPr>
          <p:cNvPr id="26"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1119"/>
          <a:stretch/>
        </p:blipFill>
        <p:spPr bwMode="auto">
          <a:xfrm>
            <a:off x="1657994" y="1030808"/>
            <a:ext cx="4476750" cy="4426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3AB6999C-E6C8-4C67-BDE9-29A73841B115}" type="slidenum">
              <a:rPr lang="fr-FR" smtClean="0"/>
              <a:t>7</a:t>
            </a:fld>
            <a:endParaRPr lang="fr-FR"/>
          </a:p>
        </p:txBody>
      </p:sp>
      <p:sp>
        <p:nvSpPr>
          <p:cNvPr id="27" name="ZoneTexte 26"/>
          <p:cNvSpPr txBox="1"/>
          <p:nvPr/>
        </p:nvSpPr>
        <p:spPr>
          <a:xfrm>
            <a:off x="3359696" y="5949281"/>
            <a:ext cx="7321520" cy="646331"/>
          </a:xfrm>
          <a:prstGeom prst="rect">
            <a:avLst/>
          </a:prstGeom>
          <a:noFill/>
        </p:spPr>
        <p:txBody>
          <a:bodyPr wrap="square" rtlCol="0">
            <a:spAutoFit/>
          </a:bodyPr>
          <a:lstStyle/>
          <a:p>
            <a:r>
              <a:rPr lang="fr-FR" dirty="0"/>
              <a:t>… avec des valeurs d’oxygène ponctuellement sous le seuil de tolérance des salmonidés. Tendance qui se renforce l’année 2011 qui était plus « sèche »</a:t>
            </a:r>
          </a:p>
        </p:txBody>
      </p:sp>
      <p:pic>
        <p:nvPicPr>
          <p:cNvPr id="28" name="Picture 6"/>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225" b="100000" l="591" r="100000">
                        <a14:foregroundMark x1="18898" y1="42435" x2="18898" y2="42435"/>
                      </a14:backgroundRemoval>
                    </a14:imgEffect>
                  </a14:imgLayer>
                </a14:imgProps>
              </a:ext>
              <a:ext uri="{28A0092B-C50C-407E-A947-70E740481C1C}">
                <a14:useLocalDpi xmlns:a14="http://schemas.microsoft.com/office/drawing/2010/main" val="0"/>
              </a:ext>
            </a:extLst>
          </a:blip>
          <a:srcRect/>
          <a:stretch>
            <a:fillRect/>
          </a:stretch>
        </p:blipFill>
        <p:spPr bwMode="auto">
          <a:xfrm>
            <a:off x="6538609" y="938088"/>
            <a:ext cx="347613" cy="185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6"/>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225" b="100000" l="591" r="100000">
                        <a14:foregroundMark x1="18898" y1="42435" x2="18898" y2="42435"/>
                      </a14:backgroundRemoval>
                    </a14:imgEffect>
                  </a14:imgLayer>
                </a14:imgProps>
              </a:ext>
              <a:ext uri="{28A0092B-C50C-407E-A947-70E740481C1C}">
                <a14:useLocalDpi xmlns:a14="http://schemas.microsoft.com/office/drawing/2010/main" val="0"/>
              </a:ext>
            </a:extLst>
          </a:blip>
          <a:srcRect/>
          <a:stretch>
            <a:fillRect/>
          </a:stretch>
        </p:blipFill>
        <p:spPr bwMode="auto">
          <a:xfrm>
            <a:off x="7700461" y="2629414"/>
            <a:ext cx="347613" cy="185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6"/>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225" b="100000" l="591" r="100000">
                        <a14:foregroundMark x1="18898" y1="42435" x2="18898" y2="42435"/>
                      </a14:backgroundRemoval>
                    </a14:imgEffect>
                  </a14:imgLayer>
                </a14:imgProps>
              </a:ext>
              <a:ext uri="{28A0092B-C50C-407E-A947-70E740481C1C}">
                <a14:useLocalDpi xmlns:a14="http://schemas.microsoft.com/office/drawing/2010/main" val="0"/>
              </a:ext>
            </a:extLst>
          </a:blip>
          <a:srcRect/>
          <a:stretch>
            <a:fillRect/>
          </a:stretch>
        </p:blipFill>
        <p:spPr bwMode="auto">
          <a:xfrm>
            <a:off x="9210344" y="4187217"/>
            <a:ext cx="347613" cy="185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itre 3">
            <a:extLst>
              <a:ext uri="{FF2B5EF4-FFF2-40B4-BE49-F238E27FC236}">
                <a16:creationId xmlns:a16="http://schemas.microsoft.com/office/drawing/2014/main" id="{B04BF84E-87D9-44F4-AA24-825D16CC57AD}"/>
              </a:ext>
            </a:extLst>
          </p:cNvPr>
          <p:cNvSpPr>
            <a:spLocks noGrp="1"/>
          </p:cNvSpPr>
          <p:nvPr/>
        </p:nvSpPr>
        <p:spPr>
          <a:xfrm>
            <a:off x="326904" y="95544"/>
            <a:ext cx="12367691" cy="888251"/>
          </a:xfrm>
          <a:prstGeom prst="rect">
            <a:avLst/>
          </a:prstGeom>
        </p:spPr>
        <p:txBody>
          <a:bodyPr vert="horz" lIns="0" tIns="46800" rIns="91440" bIns="45720" rtlCol="0" anchor="ctr" anchorCtr="0">
            <a:normAutofit lnSpcReduction="10000"/>
          </a:bodyPr>
          <a:lstStyle>
            <a:lvl1pPr marL="457200" indent="-457200" algn="l" defTabSz="914400" rtl="0" eaLnBrk="1" latinLnBrk="0" hangingPunct="1">
              <a:lnSpc>
                <a:spcPct val="90000"/>
              </a:lnSpc>
              <a:spcBef>
                <a:spcPct val="0"/>
              </a:spcBef>
              <a:buSzPct val="125000"/>
              <a:buFontTx/>
              <a:buBlip>
                <a:blip r:embed="rId8"/>
              </a:buBlip>
              <a:defRPr sz="3000" b="1" kern="1200">
                <a:solidFill>
                  <a:srgbClr val="00A3A6"/>
                </a:solidFill>
                <a:latin typeface="+mj-lt"/>
                <a:ea typeface="+mj-ea"/>
                <a:cs typeface="+mj-cs"/>
              </a:defRPr>
            </a:lvl1pPr>
          </a:lstStyle>
          <a:p>
            <a:r>
              <a:rPr lang="fr-FR" dirty="0"/>
              <a:t>Des barrages qui s’équipent, une qualité d’eau qui s’améliore… mais une continuité actuelle qui reste fragile sur l’axe Seine</a:t>
            </a:r>
          </a:p>
        </p:txBody>
      </p:sp>
    </p:spTree>
    <p:extLst>
      <p:ext uri="{BB962C8B-B14F-4D97-AF65-F5344CB8AC3E}">
        <p14:creationId xmlns:p14="http://schemas.microsoft.com/office/powerpoint/2010/main" val="317167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8" grpId="0" animBg="1"/>
      <p:bldP spid="15"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Graphique 10"/>
          <p:cNvGraphicFramePr>
            <a:graphicFrameLocks/>
          </p:cNvGraphicFramePr>
          <p:nvPr>
            <p:extLst>
              <p:ext uri="{D42A27DB-BD31-4B8C-83A1-F6EECF244321}">
                <p14:modId xmlns:p14="http://schemas.microsoft.com/office/powerpoint/2010/main" val="1444536877"/>
              </p:ext>
            </p:extLst>
          </p:nvPr>
        </p:nvGraphicFramePr>
        <p:xfrm>
          <a:off x="2783632" y="980729"/>
          <a:ext cx="8072436" cy="4392812"/>
        </p:xfrm>
        <a:graphic>
          <a:graphicData uri="http://schemas.openxmlformats.org/drawingml/2006/chart">
            <c:chart xmlns:c="http://schemas.openxmlformats.org/drawingml/2006/chart" xmlns:r="http://schemas.openxmlformats.org/officeDocument/2006/relationships" r:id="rId3"/>
          </a:graphicData>
        </a:graphic>
      </p:graphicFrame>
      <p:sp>
        <p:nvSpPr>
          <p:cNvPr id="3" name="Espace réservé du numéro de diapositive 2"/>
          <p:cNvSpPr>
            <a:spLocks noGrp="1"/>
          </p:cNvSpPr>
          <p:nvPr>
            <p:ph type="sldNum" sz="quarter" idx="12"/>
          </p:nvPr>
        </p:nvSpPr>
        <p:spPr/>
        <p:txBody>
          <a:bodyPr/>
          <a:lstStyle/>
          <a:p>
            <a:fld id="{CF21E273-C461-48AB-9FDD-EE7F525E2819}" type="slidenum">
              <a:rPr lang="fr-FR" smtClean="0"/>
              <a:pPr/>
              <a:t>8</a:t>
            </a:fld>
            <a:endParaRPr lang="fr-FR"/>
          </a:p>
        </p:txBody>
      </p:sp>
      <p:sp>
        <p:nvSpPr>
          <p:cNvPr id="4" name="ZoneTexte 3"/>
          <p:cNvSpPr txBox="1"/>
          <p:nvPr/>
        </p:nvSpPr>
        <p:spPr>
          <a:xfrm>
            <a:off x="182060" y="5373541"/>
            <a:ext cx="10828840" cy="1477328"/>
          </a:xfrm>
          <a:prstGeom prst="rect">
            <a:avLst/>
          </a:prstGeom>
          <a:noFill/>
        </p:spPr>
        <p:txBody>
          <a:bodyPr wrap="square" rtlCol="0">
            <a:spAutoFit/>
          </a:bodyPr>
          <a:lstStyle/>
          <a:p>
            <a:pPr marL="285750" indent="-285750">
              <a:buFont typeface="Arial" panose="020B0604020202020204" pitchFamily="34" charset="0"/>
              <a:buChar char="•"/>
            </a:pPr>
            <a:r>
              <a:rPr lang="fr-FR" dirty="0"/>
              <a:t>Nombreuses passes à poissons (échelles à poissons) à la fin du XIXe siècle </a:t>
            </a:r>
          </a:p>
          <a:p>
            <a:pPr marL="285750" indent="-285750">
              <a:buFont typeface="Arial" panose="020B0604020202020204" pitchFamily="34" charset="0"/>
              <a:buChar char="•"/>
            </a:pPr>
            <a:r>
              <a:rPr lang="fr-FR" dirty="0"/>
              <a:t>Divers essais effectués (</a:t>
            </a:r>
            <a:r>
              <a:rPr lang="fr-FR" dirty="0" err="1"/>
              <a:t>Denil</a:t>
            </a:r>
            <a:r>
              <a:rPr lang="fr-FR" dirty="0"/>
              <a:t>, </a:t>
            </a:r>
            <a:r>
              <a:rPr lang="fr-FR" dirty="0" err="1"/>
              <a:t>Cameré</a:t>
            </a:r>
            <a:r>
              <a:rPr lang="fr-FR" dirty="0"/>
              <a:t>, à cascades…) pour en améliorer l’efficacité</a:t>
            </a:r>
          </a:p>
          <a:p>
            <a:pPr marL="285750" indent="-285750">
              <a:buFont typeface="Arial" panose="020B0604020202020204" pitchFamily="34" charset="0"/>
              <a:buChar char="•"/>
            </a:pPr>
            <a:r>
              <a:rPr lang="fr-FR" dirty="0"/>
              <a:t>Absence de passes à poissons lors du renouvellement des barrages entre 1960 et 2000 (malgré de nombreuses propositions)</a:t>
            </a:r>
          </a:p>
          <a:p>
            <a:pPr marL="285750" indent="-285750">
              <a:buFont typeface="Arial" panose="020B0604020202020204" pitchFamily="34" charset="0"/>
              <a:buChar char="•"/>
            </a:pPr>
            <a:r>
              <a:rPr lang="fr-FR" dirty="0"/>
              <a:t>Renouveau grâce à la DCE en 2000 et sa traduction en droit français (loi LEMA 2006, PARCE 2010)</a:t>
            </a:r>
          </a:p>
        </p:txBody>
      </p:sp>
      <p:sp>
        <p:nvSpPr>
          <p:cNvPr id="7" name="Accolade ouvrante 6"/>
          <p:cNvSpPr/>
          <p:nvPr/>
        </p:nvSpPr>
        <p:spPr>
          <a:xfrm rot="5400000">
            <a:off x="5382752" y="318118"/>
            <a:ext cx="360040" cy="3164912"/>
          </a:xfrm>
          <a:prstGeom prst="leftBrace">
            <a:avLst>
              <a:gd name="adj1" fmla="val 32621"/>
              <a:gd name="adj2" fmla="val 49699"/>
            </a:avLst>
          </a:prstGeom>
          <a:ln w="19050"/>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 name="ZoneTexte 7"/>
          <p:cNvSpPr txBox="1"/>
          <p:nvPr/>
        </p:nvSpPr>
        <p:spPr>
          <a:xfrm>
            <a:off x="4579939" y="1373003"/>
            <a:ext cx="1965666" cy="369332"/>
          </a:xfrm>
          <a:prstGeom prst="rect">
            <a:avLst/>
          </a:prstGeom>
          <a:noFill/>
        </p:spPr>
        <p:txBody>
          <a:bodyPr wrap="none" rtlCol="0">
            <a:spAutoFit/>
          </a:bodyPr>
          <a:lstStyle/>
          <a:p>
            <a:r>
              <a:rPr lang="fr-FR" dirty="0"/>
              <a:t>Echelles à poissons</a:t>
            </a:r>
            <a:endParaRPr lang="en-GB" dirty="0"/>
          </a:p>
        </p:txBody>
      </p:sp>
      <p:sp>
        <p:nvSpPr>
          <p:cNvPr id="9" name="Accolade ouvrante 8"/>
          <p:cNvSpPr/>
          <p:nvPr/>
        </p:nvSpPr>
        <p:spPr>
          <a:xfrm rot="5400000">
            <a:off x="9513063" y="1374308"/>
            <a:ext cx="307777" cy="1104796"/>
          </a:xfrm>
          <a:prstGeom prst="leftBrace">
            <a:avLst>
              <a:gd name="adj1" fmla="val 32621"/>
              <a:gd name="adj2" fmla="val 50000"/>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0" name="ZoneTexte 9"/>
          <p:cNvSpPr txBox="1"/>
          <p:nvPr/>
        </p:nvSpPr>
        <p:spPr>
          <a:xfrm>
            <a:off x="8929617" y="1412609"/>
            <a:ext cx="1819601" cy="369332"/>
          </a:xfrm>
          <a:prstGeom prst="rect">
            <a:avLst/>
          </a:prstGeom>
          <a:noFill/>
          <a:ln w="28575">
            <a:noFill/>
          </a:ln>
        </p:spPr>
        <p:txBody>
          <a:bodyPr wrap="none" rtlCol="0">
            <a:spAutoFit/>
          </a:bodyPr>
          <a:lstStyle/>
          <a:p>
            <a:r>
              <a:rPr lang="fr-FR" dirty="0"/>
              <a:t>Passes à poissons</a:t>
            </a:r>
            <a:endParaRPr lang="en-GB" dirty="0"/>
          </a:p>
        </p:txBody>
      </p:sp>
      <p:pic>
        <p:nvPicPr>
          <p:cNvPr id="12" name="Image 11"/>
          <p:cNvPicPr>
            <a:picLocks noChangeAspect="1"/>
          </p:cNvPicPr>
          <p:nvPr/>
        </p:nvPicPr>
        <p:blipFill>
          <a:blip r:embed="rId4"/>
          <a:stretch>
            <a:fillRect/>
          </a:stretch>
        </p:blipFill>
        <p:spPr>
          <a:xfrm>
            <a:off x="182060" y="3652576"/>
            <a:ext cx="2424042" cy="1547189"/>
          </a:xfrm>
          <a:prstGeom prst="rect">
            <a:avLst/>
          </a:prstGeom>
        </p:spPr>
      </p:pic>
      <p:sp>
        <p:nvSpPr>
          <p:cNvPr id="13" name="ZoneTexte 12"/>
          <p:cNvSpPr txBox="1"/>
          <p:nvPr/>
        </p:nvSpPr>
        <p:spPr>
          <a:xfrm>
            <a:off x="1394081" y="4553434"/>
            <a:ext cx="1339288" cy="646331"/>
          </a:xfrm>
          <a:prstGeom prst="rect">
            <a:avLst/>
          </a:prstGeom>
          <a:noFill/>
        </p:spPr>
        <p:txBody>
          <a:bodyPr wrap="square" rtlCol="0">
            <a:spAutoFit/>
          </a:bodyPr>
          <a:lstStyle/>
          <a:p>
            <a:pPr algn="ctr"/>
            <a:r>
              <a:rPr lang="fr-FR" sz="1200" dirty="0">
                <a:solidFill>
                  <a:schemeClr val="bg1"/>
                </a:solidFill>
              </a:rPr>
              <a:t>Alose ayant pu remonter l’échelle de Martot</a:t>
            </a:r>
            <a:endParaRPr lang="en-GB" sz="1200" dirty="0">
              <a:solidFill>
                <a:schemeClr val="bg1"/>
              </a:solidFill>
            </a:endParaRPr>
          </a:p>
        </p:txBody>
      </p:sp>
      <p:pic>
        <p:nvPicPr>
          <p:cNvPr id="14" name="Image 13"/>
          <p:cNvPicPr/>
          <p:nvPr/>
        </p:nvPicPr>
        <p:blipFill>
          <a:blip r:embed="rId5"/>
          <a:stretch>
            <a:fillRect/>
          </a:stretch>
        </p:blipFill>
        <p:spPr>
          <a:xfrm>
            <a:off x="214683" y="693888"/>
            <a:ext cx="3434122" cy="2235972"/>
          </a:xfrm>
          <a:prstGeom prst="rect">
            <a:avLst/>
          </a:prstGeom>
        </p:spPr>
      </p:pic>
      <p:sp>
        <p:nvSpPr>
          <p:cNvPr id="15" name="ZoneTexte 14"/>
          <p:cNvSpPr txBox="1"/>
          <p:nvPr/>
        </p:nvSpPr>
        <p:spPr>
          <a:xfrm>
            <a:off x="151283" y="2513524"/>
            <a:ext cx="2237438" cy="461665"/>
          </a:xfrm>
          <a:prstGeom prst="rect">
            <a:avLst/>
          </a:prstGeom>
          <a:noFill/>
        </p:spPr>
        <p:txBody>
          <a:bodyPr wrap="square" rtlCol="0">
            <a:spAutoFit/>
          </a:bodyPr>
          <a:lstStyle/>
          <a:p>
            <a:pPr algn="ctr"/>
            <a:r>
              <a:rPr lang="fr-FR" sz="1200" dirty="0">
                <a:solidFill>
                  <a:schemeClr val="bg1"/>
                </a:solidFill>
              </a:rPr>
              <a:t>Echelle à poissons </a:t>
            </a:r>
            <a:r>
              <a:rPr lang="fr-FR" sz="1200" dirty="0" err="1">
                <a:solidFill>
                  <a:schemeClr val="bg1"/>
                </a:solidFill>
              </a:rPr>
              <a:t>Cameré</a:t>
            </a:r>
            <a:r>
              <a:rPr lang="fr-FR" sz="1200" dirty="0">
                <a:solidFill>
                  <a:schemeClr val="bg1"/>
                </a:solidFill>
              </a:rPr>
              <a:t> à Martot en 1895</a:t>
            </a:r>
            <a:endParaRPr lang="en-GB" sz="1200" dirty="0">
              <a:solidFill>
                <a:schemeClr val="bg1"/>
              </a:solidFill>
            </a:endParaRPr>
          </a:p>
        </p:txBody>
      </p:sp>
      <p:sp>
        <p:nvSpPr>
          <p:cNvPr id="17" name="Titre 3">
            <a:extLst>
              <a:ext uri="{FF2B5EF4-FFF2-40B4-BE49-F238E27FC236}">
                <a16:creationId xmlns:a16="http://schemas.microsoft.com/office/drawing/2014/main" id="{B04BF84E-87D9-44F4-AA24-825D16CC57AD}"/>
              </a:ext>
            </a:extLst>
          </p:cNvPr>
          <p:cNvSpPr>
            <a:spLocks noGrp="1"/>
          </p:cNvSpPr>
          <p:nvPr/>
        </p:nvSpPr>
        <p:spPr>
          <a:xfrm>
            <a:off x="621371" y="-156230"/>
            <a:ext cx="10876918" cy="888251"/>
          </a:xfrm>
          <a:prstGeom prst="rect">
            <a:avLst/>
          </a:prstGeom>
        </p:spPr>
        <p:txBody>
          <a:bodyPr vert="horz" lIns="0" tIns="46800" rIns="91440" bIns="45720" rtlCol="0" anchor="ctr" anchorCtr="0">
            <a:normAutofit/>
          </a:bodyPr>
          <a:lstStyle>
            <a:lvl1pPr marL="457200" indent="-457200" algn="l" defTabSz="914400" rtl="0" eaLnBrk="1" latinLnBrk="0" hangingPunct="1">
              <a:lnSpc>
                <a:spcPct val="90000"/>
              </a:lnSpc>
              <a:spcBef>
                <a:spcPct val="0"/>
              </a:spcBef>
              <a:buSzPct val="125000"/>
              <a:buFontTx/>
              <a:buBlip>
                <a:blip r:embed="rId6"/>
              </a:buBlip>
              <a:defRPr sz="3000" b="1" kern="1200">
                <a:solidFill>
                  <a:srgbClr val="00A3A6"/>
                </a:solidFill>
                <a:latin typeface="+mj-lt"/>
                <a:ea typeface="+mj-ea"/>
                <a:cs typeface="+mj-cs"/>
              </a:defRPr>
            </a:lvl1pPr>
          </a:lstStyle>
          <a:p>
            <a:pPr>
              <a:lnSpc>
                <a:spcPct val="160000"/>
              </a:lnSpc>
            </a:pPr>
            <a:r>
              <a:rPr lang="fr-FR" dirty="0"/>
              <a:t>Mise en perspective historique de la continuité écologique</a:t>
            </a:r>
          </a:p>
        </p:txBody>
      </p:sp>
      <p:sp>
        <p:nvSpPr>
          <p:cNvPr id="2" name="Rectangle 1"/>
          <p:cNvSpPr/>
          <p:nvPr/>
        </p:nvSpPr>
        <p:spPr>
          <a:xfrm>
            <a:off x="3826335" y="499213"/>
            <a:ext cx="7950356" cy="485646"/>
          </a:xfrm>
          <a:prstGeom prst="rect">
            <a:avLst/>
          </a:prstGeom>
        </p:spPr>
        <p:txBody>
          <a:bodyPr wrap="square">
            <a:spAutoFit/>
          </a:bodyPr>
          <a:lstStyle/>
          <a:p>
            <a:pPr>
              <a:lnSpc>
                <a:spcPct val="160000"/>
              </a:lnSpc>
            </a:pPr>
            <a:r>
              <a:rPr lang="fr-FR" dirty="0">
                <a:solidFill>
                  <a:srgbClr val="00A3A6"/>
                </a:solidFill>
              </a:rPr>
              <a:t>Evolution du nombre de passes à poissons entre </a:t>
            </a:r>
            <a:r>
              <a:rPr lang="fr-FR" dirty="0" err="1">
                <a:solidFill>
                  <a:srgbClr val="00A3A6"/>
                </a:solidFill>
              </a:rPr>
              <a:t>Martot</a:t>
            </a:r>
            <a:r>
              <a:rPr lang="fr-FR" dirty="0">
                <a:solidFill>
                  <a:srgbClr val="00A3A6"/>
                </a:solidFill>
              </a:rPr>
              <a:t> et Paris</a:t>
            </a:r>
          </a:p>
        </p:txBody>
      </p:sp>
    </p:spTree>
    <p:extLst>
      <p:ext uri="{BB962C8B-B14F-4D97-AF65-F5344CB8AC3E}">
        <p14:creationId xmlns:p14="http://schemas.microsoft.com/office/powerpoint/2010/main" val="1846052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1907661" y="790372"/>
            <a:ext cx="8046922" cy="3203711"/>
            <a:chOff x="1907661" y="790372"/>
            <a:chExt cx="8046922" cy="3203711"/>
          </a:xfrm>
        </p:grpSpPr>
        <p:pic>
          <p:nvPicPr>
            <p:cNvPr id="3" name="Image 2"/>
            <p:cNvPicPr>
              <a:picLocks noChangeAspect="1"/>
            </p:cNvPicPr>
            <p:nvPr/>
          </p:nvPicPr>
          <p:blipFill rotWithShape="1">
            <a:blip r:embed="rId2">
              <a:clrChange>
                <a:clrFrom>
                  <a:srgbClr val="FFFFFF"/>
                </a:clrFrom>
                <a:clrTo>
                  <a:srgbClr val="FFFFFF">
                    <a:alpha val="0"/>
                  </a:srgbClr>
                </a:clrTo>
              </a:clrChange>
            </a:blip>
            <a:srcRect l="9967" t="7426" r="19372" b="12685"/>
            <a:stretch/>
          </p:blipFill>
          <p:spPr>
            <a:xfrm>
              <a:off x="4762599" y="790373"/>
              <a:ext cx="2133000" cy="2656613"/>
            </a:xfrm>
            <a:prstGeom prst="rect">
              <a:avLst/>
            </a:prstGeom>
          </p:spPr>
        </p:pic>
        <p:pic>
          <p:nvPicPr>
            <p:cNvPr id="5" name="Image 4"/>
            <p:cNvPicPr preferRelativeResize="0">
              <a:picLocks/>
            </p:cNvPicPr>
            <p:nvPr/>
          </p:nvPicPr>
          <p:blipFill rotWithShape="1">
            <a:blip r:embed="rId3">
              <a:clrChange>
                <a:clrFrom>
                  <a:srgbClr val="FFFFFF"/>
                </a:clrFrom>
                <a:clrTo>
                  <a:srgbClr val="FFFFFF">
                    <a:alpha val="0"/>
                  </a:srgbClr>
                </a:clrTo>
              </a:clrChange>
            </a:blip>
            <a:srcRect l="9945" t="9878" r="18490" b="15367"/>
            <a:stretch/>
          </p:blipFill>
          <p:spPr>
            <a:xfrm>
              <a:off x="7043588" y="881671"/>
              <a:ext cx="2133000" cy="2430000"/>
            </a:xfrm>
            <a:prstGeom prst="rect">
              <a:avLst/>
            </a:prstGeom>
          </p:spPr>
        </p:pic>
        <p:pic>
          <p:nvPicPr>
            <p:cNvPr id="7" name="Image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9748" t="10571" r="19565" b="12967"/>
            <a:stretch/>
          </p:blipFill>
          <p:spPr>
            <a:xfrm>
              <a:off x="2482303" y="2270679"/>
              <a:ext cx="2125526" cy="1130889"/>
            </a:xfrm>
            <a:prstGeom prst="rect">
              <a:avLst/>
            </a:prstGeom>
          </p:spPr>
        </p:pic>
        <p:sp>
          <p:nvSpPr>
            <p:cNvPr id="12" name="ZoneTexte 11"/>
            <p:cNvSpPr txBox="1"/>
            <p:nvPr/>
          </p:nvSpPr>
          <p:spPr>
            <a:xfrm>
              <a:off x="6836998" y="857250"/>
              <a:ext cx="1212641" cy="300082"/>
            </a:xfrm>
            <a:prstGeom prst="rect">
              <a:avLst/>
            </a:prstGeom>
            <a:noFill/>
          </p:spPr>
          <p:txBody>
            <a:bodyPr wrap="square" rtlCol="0">
              <a:spAutoFit/>
            </a:bodyPr>
            <a:lstStyle/>
            <a:p>
              <a:pPr algn="ctr"/>
              <a:r>
                <a:rPr lang="fr-FR" sz="1350" dirty="0"/>
                <a:t>2008-2018</a:t>
              </a:r>
            </a:p>
          </p:txBody>
        </p:sp>
        <p:sp>
          <p:nvSpPr>
            <p:cNvPr id="13" name="ZoneTexte 12"/>
            <p:cNvSpPr txBox="1"/>
            <p:nvPr/>
          </p:nvSpPr>
          <p:spPr>
            <a:xfrm>
              <a:off x="4597039" y="845679"/>
              <a:ext cx="1212641" cy="300082"/>
            </a:xfrm>
            <a:prstGeom prst="rect">
              <a:avLst/>
            </a:prstGeom>
            <a:noFill/>
          </p:spPr>
          <p:txBody>
            <a:bodyPr wrap="square" rtlCol="0">
              <a:spAutoFit/>
            </a:bodyPr>
            <a:lstStyle/>
            <a:p>
              <a:pPr algn="ctr"/>
              <a:r>
                <a:rPr lang="fr-FR" sz="1350" dirty="0"/>
                <a:t>1960-1980</a:t>
              </a:r>
            </a:p>
          </p:txBody>
        </p:sp>
        <p:sp>
          <p:nvSpPr>
            <p:cNvPr id="14" name="ZoneTexte 13"/>
            <p:cNvSpPr txBox="1"/>
            <p:nvPr/>
          </p:nvSpPr>
          <p:spPr>
            <a:xfrm>
              <a:off x="2312187" y="833529"/>
              <a:ext cx="1212641" cy="300082"/>
            </a:xfrm>
            <a:prstGeom prst="rect">
              <a:avLst/>
            </a:prstGeom>
            <a:noFill/>
          </p:spPr>
          <p:txBody>
            <a:bodyPr wrap="square" rtlCol="0">
              <a:spAutoFit/>
            </a:bodyPr>
            <a:lstStyle/>
            <a:p>
              <a:pPr algn="ctr"/>
              <a:r>
                <a:rPr lang="fr-FR" sz="1350" dirty="0"/>
                <a:t>1890-1910</a:t>
              </a:r>
            </a:p>
          </p:txBody>
        </p:sp>
        <p:pic>
          <p:nvPicPr>
            <p:cNvPr id="15" name="Image 14"/>
            <p:cNvPicPr>
              <a:picLocks noChangeAspect="1"/>
            </p:cNvPicPr>
            <p:nvPr/>
          </p:nvPicPr>
          <p:blipFill rotWithShape="1">
            <a:blip r:embed="rId2">
              <a:clrChange>
                <a:clrFrom>
                  <a:srgbClr val="FFFFFF"/>
                </a:clrFrom>
                <a:clrTo>
                  <a:srgbClr val="FFFFFF">
                    <a:alpha val="0"/>
                  </a:srgbClr>
                </a:clrTo>
              </a:clrChange>
            </a:blip>
            <a:srcRect l="3991" t="7426" r="89787" b="11876"/>
            <a:stretch/>
          </p:blipFill>
          <p:spPr>
            <a:xfrm>
              <a:off x="2187093" y="790372"/>
              <a:ext cx="308105" cy="2683520"/>
            </a:xfrm>
            <a:prstGeom prst="rect">
              <a:avLst/>
            </a:prstGeom>
          </p:spPr>
        </p:pic>
        <p:cxnSp>
          <p:nvCxnSpPr>
            <p:cNvPr id="17" name="Connecteur droit 16"/>
            <p:cNvCxnSpPr/>
            <p:nvPr/>
          </p:nvCxnSpPr>
          <p:spPr>
            <a:xfrm>
              <a:off x="2473867" y="3374317"/>
              <a:ext cx="6659218" cy="25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rot="16200000">
              <a:off x="1104043" y="1797610"/>
              <a:ext cx="1907317" cy="300082"/>
            </a:xfrm>
            <a:prstGeom prst="rect">
              <a:avLst/>
            </a:prstGeom>
            <a:noFill/>
          </p:spPr>
          <p:txBody>
            <a:bodyPr wrap="none" rtlCol="0">
              <a:spAutoFit/>
            </a:bodyPr>
            <a:lstStyle/>
            <a:p>
              <a:r>
                <a:rPr lang="fr-FR" sz="1350" dirty="0"/>
                <a:t>Point </a:t>
              </a:r>
              <a:r>
                <a:rPr lang="fr-FR" sz="1350" dirty="0" err="1"/>
                <a:t>kilometrique</a:t>
              </a:r>
              <a:r>
                <a:rPr lang="fr-FR" sz="1350" dirty="0"/>
                <a:t> (km)</a:t>
              </a:r>
            </a:p>
          </p:txBody>
        </p:sp>
        <p:sp>
          <p:nvSpPr>
            <p:cNvPr id="20" name="ZoneTexte 19"/>
            <p:cNvSpPr txBox="1"/>
            <p:nvPr/>
          </p:nvSpPr>
          <p:spPr>
            <a:xfrm>
              <a:off x="2008934" y="3299230"/>
              <a:ext cx="522387" cy="300082"/>
            </a:xfrm>
            <a:prstGeom prst="rect">
              <a:avLst/>
            </a:prstGeom>
            <a:noFill/>
          </p:spPr>
          <p:txBody>
            <a:bodyPr wrap="none" rtlCol="0">
              <a:spAutoFit/>
            </a:bodyPr>
            <a:lstStyle/>
            <a:p>
              <a:r>
                <a:rPr lang="fr-FR" sz="1350" dirty="0"/>
                <a:t>Paris</a:t>
              </a:r>
            </a:p>
          </p:txBody>
        </p:sp>
        <p:pic>
          <p:nvPicPr>
            <p:cNvPr id="27" name="Image 26"/>
            <p:cNvPicPr>
              <a:picLocks noChangeAspect="1"/>
            </p:cNvPicPr>
            <p:nvPr/>
          </p:nvPicPr>
          <p:blipFill rotWithShape="1">
            <a:blip r:embed="rId2">
              <a:clrChange>
                <a:clrFrom>
                  <a:srgbClr val="FFFFFF"/>
                </a:clrFrom>
                <a:clrTo>
                  <a:srgbClr val="FFFFFF">
                    <a:alpha val="0"/>
                  </a:srgbClr>
                </a:clrTo>
              </a:clrChange>
            </a:blip>
            <a:srcRect l="80785" t="14428" r="4072" b="19953"/>
            <a:stretch/>
          </p:blipFill>
          <p:spPr>
            <a:xfrm>
              <a:off x="9105281" y="867631"/>
              <a:ext cx="849302" cy="2579355"/>
            </a:xfrm>
            <a:prstGeom prst="rect">
              <a:avLst/>
            </a:prstGeom>
          </p:spPr>
        </p:pic>
        <p:sp>
          <p:nvSpPr>
            <p:cNvPr id="28" name="ZoneTexte 27"/>
            <p:cNvSpPr txBox="1"/>
            <p:nvPr/>
          </p:nvSpPr>
          <p:spPr>
            <a:xfrm>
              <a:off x="9146245" y="3285422"/>
              <a:ext cx="773587" cy="646331"/>
            </a:xfrm>
            <a:prstGeom prst="rect">
              <a:avLst/>
            </a:prstGeom>
            <a:noFill/>
          </p:spPr>
          <p:txBody>
            <a:bodyPr wrap="square" rtlCol="0">
              <a:spAutoFit/>
            </a:bodyPr>
            <a:lstStyle/>
            <a:p>
              <a:pPr algn="ctr"/>
              <a:r>
                <a:rPr lang="fr-FR" sz="1200" dirty="0"/>
                <a:t>Oxygène dissous</a:t>
              </a:r>
            </a:p>
            <a:p>
              <a:pPr algn="ctr"/>
              <a:r>
                <a:rPr lang="fr-FR" sz="1200" dirty="0"/>
                <a:t>(mg.l</a:t>
              </a:r>
              <a:r>
                <a:rPr lang="fr-FR" sz="1200" baseline="30000" dirty="0"/>
                <a:t>-1</a:t>
              </a:r>
              <a:r>
                <a:rPr lang="fr-FR" sz="1200" dirty="0"/>
                <a:t>)</a:t>
              </a:r>
            </a:p>
          </p:txBody>
        </p:sp>
        <p:sp>
          <p:nvSpPr>
            <p:cNvPr id="29" name="ZoneTexte 28"/>
            <p:cNvSpPr txBox="1"/>
            <p:nvPr/>
          </p:nvSpPr>
          <p:spPr>
            <a:xfrm>
              <a:off x="2455912" y="1871921"/>
              <a:ext cx="497252" cy="253916"/>
            </a:xfrm>
            <a:prstGeom prst="rect">
              <a:avLst/>
            </a:prstGeom>
            <a:noFill/>
          </p:spPr>
          <p:txBody>
            <a:bodyPr wrap="none" rtlCol="0">
              <a:spAutoFit/>
            </a:bodyPr>
            <a:lstStyle/>
            <a:p>
              <a:r>
                <a:rPr lang="fr-FR" sz="1050" dirty="0"/>
                <a:t>Poses</a:t>
              </a:r>
            </a:p>
          </p:txBody>
        </p:sp>
        <p:cxnSp>
          <p:nvCxnSpPr>
            <p:cNvPr id="31" name="Connecteur droit 30"/>
            <p:cNvCxnSpPr/>
            <p:nvPr/>
          </p:nvCxnSpPr>
          <p:spPr>
            <a:xfrm flipV="1">
              <a:off x="2481076" y="2075527"/>
              <a:ext cx="6642000" cy="183"/>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flipV="1">
              <a:off x="2497169" y="1834412"/>
              <a:ext cx="6642000" cy="183"/>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2455913" y="1627474"/>
              <a:ext cx="537327" cy="253916"/>
            </a:xfrm>
            <a:prstGeom prst="rect">
              <a:avLst/>
            </a:prstGeom>
            <a:noFill/>
          </p:spPr>
          <p:txBody>
            <a:bodyPr wrap="none" rtlCol="0">
              <a:spAutoFit/>
            </a:bodyPr>
            <a:lstStyle/>
            <a:p>
              <a:r>
                <a:rPr lang="fr-FR" sz="1050" dirty="0"/>
                <a:t>Rouen</a:t>
              </a:r>
            </a:p>
          </p:txBody>
        </p:sp>
        <p:sp>
          <p:nvSpPr>
            <p:cNvPr id="35" name="ZoneTexte 34"/>
            <p:cNvSpPr txBox="1"/>
            <p:nvPr/>
          </p:nvSpPr>
          <p:spPr>
            <a:xfrm>
              <a:off x="2455158" y="2741860"/>
              <a:ext cx="1059906" cy="253916"/>
            </a:xfrm>
            <a:prstGeom prst="rect">
              <a:avLst/>
            </a:prstGeom>
            <a:noFill/>
          </p:spPr>
          <p:txBody>
            <a:bodyPr wrap="none" rtlCol="0">
              <a:spAutoFit/>
            </a:bodyPr>
            <a:lstStyle/>
            <a:p>
              <a:r>
                <a:rPr lang="fr-FR" sz="1050" dirty="0"/>
                <a:t>Oise confluence</a:t>
              </a:r>
            </a:p>
          </p:txBody>
        </p:sp>
        <p:cxnSp>
          <p:nvCxnSpPr>
            <p:cNvPr id="36" name="Connecteur droit 35"/>
            <p:cNvCxnSpPr/>
            <p:nvPr/>
          </p:nvCxnSpPr>
          <p:spPr>
            <a:xfrm flipV="1">
              <a:off x="2479791" y="2935841"/>
              <a:ext cx="6642000" cy="183"/>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2436865" y="3039939"/>
              <a:ext cx="506870" cy="253916"/>
            </a:xfrm>
            <a:prstGeom prst="rect">
              <a:avLst/>
            </a:prstGeom>
            <a:noFill/>
          </p:spPr>
          <p:txBody>
            <a:bodyPr wrap="none" rtlCol="0">
              <a:spAutoFit/>
            </a:bodyPr>
            <a:lstStyle/>
            <a:p>
              <a:r>
                <a:rPr lang="fr-FR" sz="1050" dirty="0"/>
                <a:t>Clichy</a:t>
              </a:r>
            </a:p>
          </p:txBody>
        </p:sp>
        <p:cxnSp>
          <p:nvCxnSpPr>
            <p:cNvPr id="38" name="Connecteur droit 37"/>
            <p:cNvCxnSpPr/>
            <p:nvPr/>
          </p:nvCxnSpPr>
          <p:spPr>
            <a:xfrm flipV="1">
              <a:off x="2479791" y="3230634"/>
              <a:ext cx="6642000" cy="183"/>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flipV="1">
              <a:off x="2491411" y="2746323"/>
              <a:ext cx="6642000" cy="183"/>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0" name="ZoneTexte 39"/>
            <p:cNvSpPr txBox="1"/>
            <p:nvPr/>
          </p:nvSpPr>
          <p:spPr>
            <a:xfrm>
              <a:off x="2460250" y="2539484"/>
              <a:ext cx="1284326" cy="253916"/>
            </a:xfrm>
            <a:prstGeom prst="rect">
              <a:avLst/>
            </a:prstGeom>
            <a:noFill/>
          </p:spPr>
          <p:txBody>
            <a:bodyPr wrap="none" rtlCol="0">
              <a:spAutoFit/>
            </a:bodyPr>
            <a:lstStyle/>
            <a:p>
              <a:r>
                <a:rPr lang="fr-FR" sz="1050" dirty="0"/>
                <a:t>Mauldre confluence</a:t>
              </a:r>
            </a:p>
          </p:txBody>
        </p:sp>
        <p:cxnSp>
          <p:nvCxnSpPr>
            <p:cNvPr id="41" name="Connecteur droit 40"/>
            <p:cNvCxnSpPr/>
            <p:nvPr/>
          </p:nvCxnSpPr>
          <p:spPr>
            <a:xfrm>
              <a:off x="4764000" y="3130992"/>
              <a:ext cx="4374000" cy="0"/>
            </a:xfrm>
            <a:prstGeom prst="line">
              <a:avLst/>
            </a:prstGeom>
            <a:ln w="952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2" name="ZoneTexte 41"/>
            <p:cNvSpPr txBox="1"/>
            <p:nvPr/>
          </p:nvSpPr>
          <p:spPr>
            <a:xfrm>
              <a:off x="4732868" y="2918183"/>
              <a:ext cx="726481" cy="253916"/>
            </a:xfrm>
            <a:prstGeom prst="rect">
              <a:avLst/>
            </a:prstGeom>
            <a:noFill/>
          </p:spPr>
          <p:txBody>
            <a:bodyPr wrap="none" rtlCol="0">
              <a:spAutoFit/>
            </a:bodyPr>
            <a:lstStyle/>
            <a:p>
              <a:r>
                <a:rPr lang="fr-FR" sz="1050" dirty="0"/>
                <a:t>Colombes</a:t>
              </a:r>
            </a:p>
          </p:txBody>
        </p:sp>
        <p:grpSp>
          <p:nvGrpSpPr>
            <p:cNvPr id="99" name="Groupe 98"/>
            <p:cNvGrpSpPr/>
            <p:nvPr/>
          </p:nvGrpSpPr>
          <p:grpSpPr>
            <a:xfrm>
              <a:off x="2395729" y="3396172"/>
              <a:ext cx="2342804" cy="230832"/>
              <a:chOff x="7205093" y="3414018"/>
              <a:chExt cx="3123738" cy="307776"/>
            </a:xfrm>
          </p:grpSpPr>
          <p:sp>
            <p:nvSpPr>
              <p:cNvPr id="87" name="ZoneTexte 86"/>
              <p:cNvSpPr txBox="1"/>
              <p:nvPr/>
            </p:nvSpPr>
            <p:spPr>
              <a:xfrm>
                <a:off x="7205093" y="3414018"/>
                <a:ext cx="295381" cy="307776"/>
              </a:xfrm>
              <a:prstGeom prst="rect">
                <a:avLst/>
              </a:prstGeom>
              <a:noFill/>
            </p:spPr>
            <p:txBody>
              <a:bodyPr wrap="none" rtlCol="0">
                <a:spAutoFit/>
              </a:bodyPr>
              <a:lstStyle/>
              <a:p>
                <a:r>
                  <a:rPr lang="fr-FR" sz="900" dirty="0"/>
                  <a:t>J</a:t>
                </a:r>
              </a:p>
            </p:txBody>
          </p:sp>
          <p:sp>
            <p:nvSpPr>
              <p:cNvPr id="88" name="ZoneTexte 87"/>
              <p:cNvSpPr txBox="1"/>
              <p:nvPr/>
            </p:nvSpPr>
            <p:spPr>
              <a:xfrm>
                <a:off x="7405092" y="3414018"/>
                <a:ext cx="316755" cy="307776"/>
              </a:xfrm>
              <a:prstGeom prst="rect">
                <a:avLst/>
              </a:prstGeom>
              <a:noFill/>
            </p:spPr>
            <p:txBody>
              <a:bodyPr wrap="none" rtlCol="0">
                <a:spAutoFit/>
              </a:bodyPr>
              <a:lstStyle/>
              <a:p>
                <a:r>
                  <a:rPr lang="fr-FR" sz="900" dirty="0"/>
                  <a:t>F</a:t>
                </a:r>
              </a:p>
            </p:txBody>
          </p:sp>
          <p:sp>
            <p:nvSpPr>
              <p:cNvPr id="89" name="ZoneTexte 88"/>
              <p:cNvSpPr txBox="1"/>
              <p:nvPr/>
            </p:nvSpPr>
            <p:spPr>
              <a:xfrm>
                <a:off x="9988567" y="3414018"/>
                <a:ext cx="340264" cy="307776"/>
              </a:xfrm>
              <a:prstGeom prst="rect">
                <a:avLst/>
              </a:prstGeom>
              <a:noFill/>
            </p:spPr>
            <p:txBody>
              <a:bodyPr wrap="none" rtlCol="0">
                <a:spAutoFit/>
              </a:bodyPr>
              <a:lstStyle/>
              <a:p>
                <a:r>
                  <a:rPr lang="fr-FR" sz="900" dirty="0"/>
                  <a:t>D</a:t>
                </a:r>
              </a:p>
            </p:txBody>
          </p:sp>
          <p:sp>
            <p:nvSpPr>
              <p:cNvPr id="90" name="ZoneTexte 89"/>
              <p:cNvSpPr txBox="1"/>
              <p:nvPr/>
            </p:nvSpPr>
            <p:spPr>
              <a:xfrm>
                <a:off x="7637149" y="3414018"/>
                <a:ext cx="378736" cy="307776"/>
              </a:xfrm>
              <a:prstGeom prst="rect">
                <a:avLst/>
              </a:prstGeom>
              <a:noFill/>
            </p:spPr>
            <p:txBody>
              <a:bodyPr wrap="none" rtlCol="0">
                <a:spAutoFit/>
              </a:bodyPr>
              <a:lstStyle/>
              <a:p>
                <a:r>
                  <a:rPr lang="fr-FR" sz="900" dirty="0"/>
                  <a:t>M</a:t>
                </a:r>
              </a:p>
            </p:txBody>
          </p:sp>
          <p:sp>
            <p:nvSpPr>
              <p:cNvPr id="91" name="ZoneTexte 90"/>
              <p:cNvSpPr txBox="1"/>
              <p:nvPr/>
            </p:nvSpPr>
            <p:spPr>
              <a:xfrm>
                <a:off x="8219889" y="3414018"/>
                <a:ext cx="378736" cy="307776"/>
              </a:xfrm>
              <a:prstGeom prst="rect">
                <a:avLst/>
              </a:prstGeom>
              <a:noFill/>
            </p:spPr>
            <p:txBody>
              <a:bodyPr wrap="none" rtlCol="0">
                <a:spAutoFit/>
              </a:bodyPr>
              <a:lstStyle/>
              <a:p>
                <a:r>
                  <a:rPr lang="fr-FR" sz="900" dirty="0"/>
                  <a:t>M</a:t>
                </a:r>
              </a:p>
            </p:txBody>
          </p:sp>
          <p:sp>
            <p:nvSpPr>
              <p:cNvPr id="92" name="ZoneTexte 91"/>
              <p:cNvSpPr txBox="1"/>
              <p:nvPr/>
            </p:nvSpPr>
            <p:spPr>
              <a:xfrm>
                <a:off x="9713228" y="3414018"/>
                <a:ext cx="344539" cy="307776"/>
              </a:xfrm>
              <a:prstGeom prst="rect">
                <a:avLst/>
              </a:prstGeom>
              <a:noFill/>
            </p:spPr>
            <p:txBody>
              <a:bodyPr wrap="none" rtlCol="0">
                <a:spAutoFit/>
              </a:bodyPr>
              <a:lstStyle/>
              <a:p>
                <a:r>
                  <a:rPr lang="fr-FR" sz="900" dirty="0"/>
                  <a:t>N</a:t>
                </a:r>
              </a:p>
            </p:txBody>
          </p:sp>
          <p:sp>
            <p:nvSpPr>
              <p:cNvPr id="93" name="ZoneTexte 92"/>
              <p:cNvSpPr txBox="1"/>
              <p:nvPr/>
            </p:nvSpPr>
            <p:spPr>
              <a:xfrm>
                <a:off x="7960580" y="3414018"/>
                <a:ext cx="335989" cy="307776"/>
              </a:xfrm>
              <a:prstGeom prst="rect">
                <a:avLst/>
              </a:prstGeom>
              <a:noFill/>
            </p:spPr>
            <p:txBody>
              <a:bodyPr wrap="none" rtlCol="0">
                <a:spAutoFit/>
              </a:bodyPr>
              <a:lstStyle/>
              <a:p>
                <a:r>
                  <a:rPr lang="fr-FR" sz="900" dirty="0"/>
                  <a:t>A</a:t>
                </a:r>
              </a:p>
            </p:txBody>
          </p:sp>
          <p:sp>
            <p:nvSpPr>
              <p:cNvPr id="94" name="ZoneTexte 93"/>
              <p:cNvSpPr txBox="1"/>
              <p:nvPr/>
            </p:nvSpPr>
            <p:spPr>
              <a:xfrm>
                <a:off x="8543319" y="3414018"/>
                <a:ext cx="295381" cy="307776"/>
              </a:xfrm>
              <a:prstGeom prst="rect">
                <a:avLst/>
              </a:prstGeom>
              <a:noFill/>
            </p:spPr>
            <p:txBody>
              <a:bodyPr wrap="none" rtlCol="0">
                <a:spAutoFit/>
              </a:bodyPr>
              <a:lstStyle/>
              <a:p>
                <a:r>
                  <a:rPr lang="fr-FR" sz="900" dirty="0"/>
                  <a:t>J</a:t>
                </a:r>
              </a:p>
            </p:txBody>
          </p:sp>
          <p:sp>
            <p:nvSpPr>
              <p:cNvPr id="95" name="ZoneTexte 94"/>
              <p:cNvSpPr txBox="1"/>
              <p:nvPr/>
            </p:nvSpPr>
            <p:spPr>
              <a:xfrm>
                <a:off x="8743317" y="3414018"/>
                <a:ext cx="295381" cy="307776"/>
              </a:xfrm>
              <a:prstGeom prst="rect">
                <a:avLst/>
              </a:prstGeom>
              <a:noFill/>
            </p:spPr>
            <p:txBody>
              <a:bodyPr wrap="none" rtlCol="0">
                <a:spAutoFit/>
              </a:bodyPr>
              <a:lstStyle/>
              <a:p>
                <a:r>
                  <a:rPr lang="fr-FR" sz="900" dirty="0"/>
                  <a:t>J</a:t>
                </a:r>
              </a:p>
            </p:txBody>
          </p:sp>
          <p:sp>
            <p:nvSpPr>
              <p:cNvPr id="96" name="ZoneTexte 95"/>
              <p:cNvSpPr txBox="1"/>
              <p:nvPr/>
            </p:nvSpPr>
            <p:spPr>
              <a:xfrm>
                <a:off x="8943315" y="3414018"/>
                <a:ext cx="335989" cy="307776"/>
              </a:xfrm>
              <a:prstGeom prst="rect">
                <a:avLst/>
              </a:prstGeom>
              <a:noFill/>
            </p:spPr>
            <p:txBody>
              <a:bodyPr wrap="none" rtlCol="0">
                <a:spAutoFit/>
              </a:bodyPr>
              <a:lstStyle/>
              <a:p>
                <a:r>
                  <a:rPr lang="fr-FR" sz="900" dirty="0"/>
                  <a:t>A</a:t>
                </a:r>
              </a:p>
            </p:txBody>
          </p:sp>
          <p:sp>
            <p:nvSpPr>
              <p:cNvPr id="97" name="ZoneTexte 96"/>
              <p:cNvSpPr txBox="1"/>
              <p:nvPr/>
            </p:nvSpPr>
            <p:spPr>
              <a:xfrm>
                <a:off x="9202625" y="3414018"/>
                <a:ext cx="316755" cy="307776"/>
              </a:xfrm>
              <a:prstGeom prst="rect">
                <a:avLst/>
              </a:prstGeom>
              <a:noFill/>
            </p:spPr>
            <p:txBody>
              <a:bodyPr wrap="none" rtlCol="0">
                <a:spAutoFit/>
              </a:bodyPr>
              <a:lstStyle/>
              <a:p>
                <a:r>
                  <a:rPr lang="fr-FR" sz="900" dirty="0"/>
                  <a:t>S</a:t>
                </a:r>
              </a:p>
            </p:txBody>
          </p:sp>
          <p:sp>
            <p:nvSpPr>
              <p:cNvPr id="98" name="ZoneTexte 97"/>
              <p:cNvSpPr txBox="1"/>
              <p:nvPr/>
            </p:nvSpPr>
            <p:spPr>
              <a:xfrm>
                <a:off x="9434683" y="3414018"/>
                <a:ext cx="348813" cy="307776"/>
              </a:xfrm>
              <a:prstGeom prst="rect">
                <a:avLst/>
              </a:prstGeom>
              <a:noFill/>
            </p:spPr>
            <p:txBody>
              <a:bodyPr wrap="none" rtlCol="0">
                <a:spAutoFit/>
              </a:bodyPr>
              <a:lstStyle/>
              <a:p>
                <a:r>
                  <a:rPr lang="fr-FR" sz="900" dirty="0"/>
                  <a:t>O</a:t>
                </a:r>
              </a:p>
            </p:txBody>
          </p:sp>
        </p:grpSp>
        <p:grpSp>
          <p:nvGrpSpPr>
            <p:cNvPr id="102" name="Groupe 101"/>
            <p:cNvGrpSpPr/>
            <p:nvPr/>
          </p:nvGrpSpPr>
          <p:grpSpPr>
            <a:xfrm>
              <a:off x="6943330" y="3396172"/>
              <a:ext cx="2342804" cy="230832"/>
              <a:chOff x="7205093" y="3414018"/>
              <a:chExt cx="3123738" cy="307776"/>
            </a:xfrm>
          </p:grpSpPr>
          <p:sp>
            <p:nvSpPr>
              <p:cNvPr id="103" name="ZoneTexte 102"/>
              <p:cNvSpPr txBox="1"/>
              <p:nvPr/>
            </p:nvSpPr>
            <p:spPr>
              <a:xfrm>
                <a:off x="7205093" y="3414018"/>
                <a:ext cx="295381" cy="307776"/>
              </a:xfrm>
              <a:prstGeom prst="rect">
                <a:avLst/>
              </a:prstGeom>
              <a:noFill/>
            </p:spPr>
            <p:txBody>
              <a:bodyPr wrap="none" rtlCol="0">
                <a:spAutoFit/>
              </a:bodyPr>
              <a:lstStyle/>
              <a:p>
                <a:r>
                  <a:rPr lang="fr-FR" sz="900" dirty="0"/>
                  <a:t>J</a:t>
                </a:r>
              </a:p>
            </p:txBody>
          </p:sp>
          <p:sp>
            <p:nvSpPr>
              <p:cNvPr id="104" name="ZoneTexte 103"/>
              <p:cNvSpPr txBox="1"/>
              <p:nvPr/>
            </p:nvSpPr>
            <p:spPr>
              <a:xfrm>
                <a:off x="7405092" y="3414018"/>
                <a:ext cx="316755" cy="307776"/>
              </a:xfrm>
              <a:prstGeom prst="rect">
                <a:avLst/>
              </a:prstGeom>
              <a:noFill/>
            </p:spPr>
            <p:txBody>
              <a:bodyPr wrap="none" rtlCol="0">
                <a:spAutoFit/>
              </a:bodyPr>
              <a:lstStyle/>
              <a:p>
                <a:r>
                  <a:rPr lang="fr-FR" sz="900" dirty="0"/>
                  <a:t>F</a:t>
                </a:r>
              </a:p>
            </p:txBody>
          </p:sp>
          <p:sp>
            <p:nvSpPr>
              <p:cNvPr id="105" name="ZoneTexte 104"/>
              <p:cNvSpPr txBox="1"/>
              <p:nvPr/>
            </p:nvSpPr>
            <p:spPr>
              <a:xfrm>
                <a:off x="9988567" y="3414018"/>
                <a:ext cx="340264" cy="307776"/>
              </a:xfrm>
              <a:prstGeom prst="rect">
                <a:avLst/>
              </a:prstGeom>
              <a:noFill/>
            </p:spPr>
            <p:txBody>
              <a:bodyPr wrap="none" rtlCol="0">
                <a:spAutoFit/>
              </a:bodyPr>
              <a:lstStyle/>
              <a:p>
                <a:r>
                  <a:rPr lang="fr-FR" sz="900" dirty="0"/>
                  <a:t>D</a:t>
                </a:r>
              </a:p>
            </p:txBody>
          </p:sp>
          <p:sp>
            <p:nvSpPr>
              <p:cNvPr id="106" name="ZoneTexte 105"/>
              <p:cNvSpPr txBox="1"/>
              <p:nvPr/>
            </p:nvSpPr>
            <p:spPr>
              <a:xfrm>
                <a:off x="7637149" y="3414018"/>
                <a:ext cx="378736" cy="307776"/>
              </a:xfrm>
              <a:prstGeom prst="rect">
                <a:avLst/>
              </a:prstGeom>
              <a:noFill/>
            </p:spPr>
            <p:txBody>
              <a:bodyPr wrap="none" rtlCol="0">
                <a:spAutoFit/>
              </a:bodyPr>
              <a:lstStyle/>
              <a:p>
                <a:r>
                  <a:rPr lang="fr-FR" sz="900" dirty="0"/>
                  <a:t>M</a:t>
                </a:r>
              </a:p>
            </p:txBody>
          </p:sp>
          <p:sp>
            <p:nvSpPr>
              <p:cNvPr id="107" name="ZoneTexte 106"/>
              <p:cNvSpPr txBox="1"/>
              <p:nvPr/>
            </p:nvSpPr>
            <p:spPr>
              <a:xfrm>
                <a:off x="8219889" y="3414018"/>
                <a:ext cx="378736" cy="307776"/>
              </a:xfrm>
              <a:prstGeom prst="rect">
                <a:avLst/>
              </a:prstGeom>
              <a:noFill/>
            </p:spPr>
            <p:txBody>
              <a:bodyPr wrap="none" rtlCol="0">
                <a:spAutoFit/>
              </a:bodyPr>
              <a:lstStyle/>
              <a:p>
                <a:r>
                  <a:rPr lang="fr-FR" sz="900" dirty="0"/>
                  <a:t>M</a:t>
                </a:r>
              </a:p>
            </p:txBody>
          </p:sp>
          <p:sp>
            <p:nvSpPr>
              <p:cNvPr id="108" name="ZoneTexte 107"/>
              <p:cNvSpPr txBox="1"/>
              <p:nvPr/>
            </p:nvSpPr>
            <p:spPr>
              <a:xfrm>
                <a:off x="9713228" y="3414018"/>
                <a:ext cx="344539" cy="307776"/>
              </a:xfrm>
              <a:prstGeom prst="rect">
                <a:avLst/>
              </a:prstGeom>
              <a:noFill/>
            </p:spPr>
            <p:txBody>
              <a:bodyPr wrap="none" rtlCol="0">
                <a:spAutoFit/>
              </a:bodyPr>
              <a:lstStyle/>
              <a:p>
                <a:r>
                  <a:rPr lang="fr-FR" sz="900" dirty="0"/>
                  <a:t>N</a:t>
                </a:r>
              </a:p>
            </p:txBody>
          </p:sp>
          <p:sp>
            <p:nvSpPr>
              <p:cNvPr id="109" name="ZoneTexte 108"/>
              <p:cNvSpPr txBox="1"/>
              <p:nvPr/>
            </p:nvSpPr>
            <p:spPr>
              <a:xfrm>
                <a:off x="7960580" y="3414018"/>
                <a:ext cx="335989" cy="307776"/>
              </a:xfrm>
              <a:prstGeom prst="rect">
                <a:avLst/>
              </a:prstGeom>
              <a:noFill/>
            </p:spPr>
            <p:txBody>
              <a:bodyPr wrap="none" rtlCol="0">
                <a:spAutoFit/>
              </a:bodyPr>
              <a:lstStyle/>
              <a:p>
                <a:r>
                  <a:rPr lang="fr-FR" sz="900" dirty="0"/>
                  <a:t>A</a:t>
                </a:r>
              </a:p>
            </p:txBody>
          </p:sp>
          <p:sp>
            <p:nvSpPr>
              <p:cNvPr id="110" name="ZoneTexte 109"/>
              <p:cNvSpPr txBox="1"/>
              <p:nvPr/>
            </p:nvSpPr>
            <p:spPr>
              <a:xfrm>
                <a:off x="8543319" y="3414018"/>
                <a:ext cx="295381" cy="307776"/>
              </a:xfrm>
              <a:prstGeom prst="rect">
                <a:avLst/>
              </a:prstGeom>
              <a:noFill/>
            </p:spPr>
            <p:txBody>
              <a:bodyPr wrap="none" rtlCol="0">
                <a:spAutoFit/>
              </a:bodyPr>
              <a:lstStyle/>
              <a:p>
                <a:r>
                  <a:rPr lang="fr-FR" sz="900" dirty="0"/>
                  <a:t>J</a:t>
                </a:r>
              </a:p>
            </p:txBody>
          </p:sp>
          <p:sp>
            <p:nvSpPr>
              <p:cNvPr id="111" name="ZoneTexte 110"/>
              <p:cNvSpPr txBox="1"/>
              <p:nvPr/>
            </p:nvSpPr>
            <p:spPr>
              <a:xfrm>
                <a:off x="8743317" y="3414018"/>
                <a:ext cx="295381" cy="307776"/>
              </a:xfrm>
              <a:prstGeom prst="rect">
                <a:avLst/>
              </a:prstGeom>
              <a:noFill/>
            </p:spPr>
            <p:txBody>
              <a:bodyPr wrap="none" rtlCol="0">
                <a:spAutoFit/>
              </a:bodyPr>
              <a:lstStyle/>
              <a:p>
                <a:r>
                  <a:rPr lang="fr-FR" sz="900" dirty="0"/>
                  <a:t>J</a:t>
                </a:r>
              </a:p>
            </p:txBody>
          </p:sp>
          <p:sp>
            <p:nvSpPr>
              <p:cNvPr id="112" name="ZoneTexte 111"/>
              <p:cNvSpPr txBox="1"/>
              <p:nvPr/>
            </p:nvSpPr>
            <p:spPr>
              <a:xfrm>
                <a:off x="8943315" y="3414018"/>
                <a:ext cx="335989" cy="307776"/>
              </a:xfrm>
              <a:prstGeom prst="rect">
                <a:avLst/>
              </a:prstGeom>
              <a:noFill/>
            </p:spPr>
            <p:txBody>
              <a:bodyPr wrap="none" rtlCol="0">
                <a:spAutoFit/>
              </a:bodyPr>
              <a:lstStyle/>
              <a:p>
                <a:r>
                  <a:rPr lang="fr-FR" sz="900" dirty="0"/>
                  <a:t>A</a:t>
                </a:r>
              </a:p>
            </p:txBody>
          </p:sp>
          <p:sp>
            <p:nvSpPr>
              <p:cNvPr id="113" name="ZoneTexte 112"/>
              <p:cNvSpPr txBox="1"/>
              <p:nvPr/>
            </p:nvSpPr>
            <p:spPr>
              <a:xfrm>
                <a:off x="9202625" y="3414018"/>
                <a:ext cx="316755" cy="307776"/>
              </a:xfrm>
              <a:prstGeom prst="rect">
                <a:avLst/>
              </a:prstGeom>
              <a:noFill/>
            </p:spPr>
            <p:txBody>
              <a:bodyPr wrap="none" rtlCol="0">
                <a:spAutoFit/>
              </a:bodyPr>
              <a:lstStyle/>
              <a:p>
                <a:r>
                  <a:rPr lang="fr-FR" sz="900" dirty="0"/>
                  <a:t>S</a:t>
                </a:r>
              </a:p>
            </p:txBody>
          </p:sp>
          <p:sp>
            <p:nvSpPr>
              <p:cNvPr id="114" name="ZoneTexte 113"/>
              <p:cNvSpPr txBox="1"/>
              <p:nvPr/>
            </p:nvSpPr>
            <p:spPr>
              <a:xfrm>
                <a:off x="9434683" y="3414018"/>
                <a:ext cx="348813" cy="307776"/>
              </a:xfrm>
              <a:prstGeom prst="rect">
                <a:avLst/>
              </a:prstGeom>
              <a:noFill/>
            </p:spPr>
            <p:txBody>
              <a:bodyPr wrap="none" rtlCol="0">
                <a:spAutoFit/>
              </a:bodyPr>
              <a:lstStyle/>
              <a:p>
                <a:r>
                  <a:rPr lang="fr-FR" sz="900" dirty="0"/>
                  <a:t>O</a:t>
                </a:r>
              </a:p>
            </p:txBody>
          </p:sp>
        </p:grpSp>
        <p:grpSp>
          <p:nvGrpSpPr>
            <p:cNvPr id="115" name="Groupe 114"/>
            <p:cNvGrpSpPr/>
            <p:nvPr/>
          </p:nvGrpSpPr>
          <p:grpSpPr>
            <a:xfrm>
              <a:off x="4670917" y="3396172"/>
              <a:ext cx="2342804" cy="230832"/>
              <a:chOff x="7205093" y="3414018"/>
              <a:chExt cx="3123738" cy="307776"/>
            </a:xfrm>
          </p:grpSpPr>
          <p:sp>
            <p:nvSpPr>
              <p:cNvPr id="116" name="ZoneTexte 115"/>
              <p:cNvSpPr txBox="1"/>
              <p:nvPr/>
            </p:nvSpPr>
            <p:spPr>
              <a:xfrm>
                <a:off x="7205093" y="3414018"/>
                <a:ext cx="295381" cy="307776"/>
              </a:xfrm>
              <a:prstGeom prst="rect">
                <a:avLst/>
              </a:prstGeom>
              <a:noFill/>
            </p:spPr>
            <p:txBody>
              <a:bodyPr wrap="none" rtlCol="0">
                <a:spAutoFit/>
              </a:bodyPr>
              <a:lstStyle/>
              <a:p>
                <a:r>
                  <a:rPr lang="fr-FR" sz="900" dirty="0"/>
                  <a:t>J</a:t>
                </a:r>
              </a:p>
            </p:txBody>
          </p:sp>
          <p:sp>
            <p:nvSpPr>
              <p:cNvPr id="117" name="ZoneTexte 116"/>
              <p:cNvSpPr txBox="1"/>
              <p:nvPr/>
            </p:nvSpPr>
            <p:spPr>
              <a:xfrm>
                <a:off x="7405092" y="3414018"/>
                <a:ext cx="316755" cy="307776"/>
              </a:xfrm>
              <a:prstGeom prst="rect">
                <a:avLst/>
              </a:prstGeom>
              <a:noFill/>
            </p:spPr>
            <p:txBody>
              <a:bodyPr wrap="none" rtlCol="0">
                <a:spAutoFit/>
              </a:bodyPr>
              <a:lstStyle/>
              <a:p>
                <a:r>
                  <a:rPr lang="fr-FR" sz="900" dirty="0"/>
                  <a:t>F</a:t>
                </a:r>
              </a:p>
            </p:txBody>
          </p:sp>
          <p:sp>
            <p:nvSpPr>
              <p:cNvPr id="118" name="ZoneTexte 117"/>
              <p:cNvSpPr txBox="1"/>
              <p:nvPr/>
            </p:nvSpPr>
            <p:spPr>
              <a:xfrm>
                <a:off x="9988567" y="3414018"/>
                <a:ext cx="340264" cy="307776"/>
              </a:xfrm>
              <a:prstGeom prst="rect">
                <a:avLst/>
              </a:prstGeom>
              <a:noFill/>
            </p:spPr>
            <p:txBody>
              <a:bodyPr wrap="none" rtlCol="0">
                <a:spAutoFit/>
              </a:bodyPr>
              <a:lstStyle/>
              <a:p>
                <a:r>
                  <a:rPr lang="fr-FR" sz="900" dirty="0"/>
                  <a:t>D</a:t>
                </a:r>
              </a:p>
            </p:txBody>
          </p:sp>
          <p:sp>
            <p:nvSpPr>
              <p:cNvPr id="119" name="ZoneTexte 118"/>
              <p:cNvSpPr txBox="1"/>
              <p:nvPr/>
            </p:nvSpPr>
            <p:spPr>
              <a:xfrm>
                <a:off x="7637149" y="3414018"/>
                <a:ext cx="378736" cy="307776"/>
              </a:xfrm>
              <a:prstGeom prst="rect">
                <a:avLst/>
              </a:prstGeom>
              <a:noFill/>
            </p:spPr>
            <p:txBody>
              <a:bodyPr wrap="none" rtlCol="0">
                <a:spAutoFit/>
              </a:bodyPr>
              <a:lstStyle/>
              <a:p>
                <a:r>
                  <a:rPr lang="fr-FR" sz="900" dirty="0"/>
                  <a:t>M</a:t>
                </a:r>
              </a:p>
            </p:txBody>
          </p:sp>
          <p:sp>
            <p:nvSpPr>
              <p:cNvPr id="120" name="ZoneTexte 119"/>
              <p:cNvSpPr txBox="1"/>
              <p:nvPr/>
            </p:nvSpPr>
            <p:spPr>
              <a:xfrm>
                <a:off x="8219889" y="3414018"/>
                <a:ext cx="378736" cy="307776"/>
              </a:xfrm>
              <a:prstGeom prst="rect">
                <a:avLst/>
              </a:prstGeom>
              <a:noFill/>
            </p:spPr>
            <p:txBody>
              <a:bodyPr wrap="none" rtlCol="0">
                <a:spAutoFit/>
              </a:bodyPr>
              <a:lstStyle/>
              <a:p>
                <a:r>
                  <a:rPr lang="fr-FR" sz="900" dirty="0"/>
                  <a:t>M</a:t>
                </a:r>
              </a:p>
            </p:txBody>
          </p:sp>
          <p:sp>
            <p:nvSpPr>
              <p:cNvPr id="121" name="ZoneTexte 120"/>
              <p:cNvSpPr txBox="1"/>
              <p:nvPr/>
            </p:nvSpPr>
            <p:spPr>
              <a:xfrm>
                <a:off x="9713228" y="3414018"/>
                <a:ext cx="344539" cy="307776"/>
              </a:xfrm>
              <a:prstGeom prst="rect">
                <a:avLst/>
              </a:prstGeom>
              <a:noFill/>
            </p:spPr>
            <p:txBody>
              <a:bodyPr wrap="none" rtlCol="0">
                <a:spAutoFit/>
              </a:bodyPr>
              <a:lstStyle/>
              <a:p>
                <a:r>
                  <a:rPr lang="fr-FR" sz="900" dirty="0"/>
                  <a:t>N</a:t>
                </a:r>
              </a:p>
            </p:txBody>
          </p:sp>
          <p:sp>
            <p:nvSpPr>
              <p:cNvPr id="122" name="ZoneTexte 121"/>
              <p:cNvSpPr txBox="1"/>
              <p:nvPr/>
            </p:nvSpPr>
            <p:spPr>
              <a:xfrm>
                <a:off x="7960580" y="3414018"/>
                <a:ext cx="335989" cy="307776"/>
              </a:xfrm>
              <a:prstGeom prst="rect">
                <a:avLst/>
              </a:prstGeom>
              <a:noFill/>
            </p:spPr>
            <p:txBody>
              <a:bodyPr wrap="none" rtlCol="0">
                <a:spAutoFit/>
              </a:bodyPr>
              <a:lstStyle/>
              <a:p>
                <a:r>
                  <a:rPr lang="fr-FR" sz="900" dirty="0"/>
                  <a:t>A</a:t>
                </a:r>
              </a:p>
            </p:txBody>
          </p:sp>
          <p:sp>
            <p:nvSpPr>
              <p:cNvPr id="123" name="ZoneTexte 122"/>
              <p:cNvSpPr txBox="1"/>
              <p:nvPr/>
            </p:nvSpPr>
            <p:spPr>
              <a:xfrm>
                <a:off x="8543319" y="3414018"/>
                <a:ext cx="295381" cy="307776"/>
              </a:xfrm>
              <a:prstGeom prst="rect">
                <a:avLst/>
              </a:prstGeom>
              <a:noFill/>
            </p:spPr>
            <p:txBody>
              <a:bodyPr wrap="none" rtlCol="0">
                <a:spAutoFit/>
              </a:bodyPr>
              <a:lstStyle/>
              <a:p>
                <a:r>
                  <a:rPr lang="fr-FR" sz="900" dirty="0"/>
                  <a:t>J</a:t>
                </a:r>
              </a:p>
            </p:txBody>
          </p:sp>
          <p:sp>
            <p:nvSpPr>
              <p:cNvPr id="124" name="ZoneTexte 123"/>
              <p:cNvSpPr txBox="1"/>
              <p:nvPr/>
            </p:nvSpPr>
            <p:spPr>
              <a:xfrm>
                <a:off x="8743317" y="3414018"/>
                <a:ext cx="295381" cy="307776"/>
              </a:xfrm>
              <a:prstGeom prst="rect">
                <a:avLst/>
              </a:prstGeom>
              <a:noFill/>
            </p:spPr>
            <p:txBody>
              <a:bodyPr wrap="none" rtlCol="0">
                <a:spAutoFit/>
              </a:bodyPr>
              <a:lstStyle/>
              <a:p>
                <a:r>
                  <a:rPr lang="fr-FR" sz="900" dirty="0"/>
                  <a:t>J</a:t>
                </a:r>
              </a:p>
            </p:txBody>
          </p:sp>
          <p:sp>
            <p:nvSpPr>
              <p:cNvPr id="125" name="ZoneTexte 124"/>
              <p:cNvSpPr txBox="1"/>
              <p:nvPr/>
            </p:nvSpPr>
            <p:spPr>
              <a:xfrm>
                <a:off x="8943315" y="3414018"/>
                <a:ext cx="335989" cy="307776"/>
              </a:xfrm>
              <a:prstGeom prst="rect">
                <a:avLst/>
              </a:prstGeom>
              <a:noFill/>
            </p:spPr>
            <p:txBody>
              <a:bodyPr wrap="none" rtlCol="0">
                <a:spAutoFit/>
              </a:bodyPr>
              <a:lstStyle/>
              <a:p>
                <a:r>
                  <a:rPr lang="fr-FR" sz="900" dirty="0"/>
                  <a:t>A</a:t>
                </a:r>
              </a:p>
            </p:txBody>
          </p:sp>
          <p:sp>
            <p:nvSpPr>
              <p:cNvPr id="126" name="ZoneTexte 125"/>
              <p:cNvSpPr txBox="1"/>
              <p:nvPr/>
            </p:nvSpPr>
            <p:spPr>
              <a:xfrm>
                <a:off x="9202625" y="3414018"/>
                <a:ext cx="316755" cy="307776"/>
              </a:xfrm>
              <a:prstGeom prst="rect">
                <a:avLst/>
              </a:prstGeom>
              <a:noFill/>
            </p:spPr>
            <p:txBody>
              <a:bodyPr wrap="none" rtlCol="0">
                <a:spAutoFit/>
              </a:bodyPr>
              <a:lstStyle/>
              <a:p>
                <a:r>
                  <a:rPr lang="fr-FR" sz="900" dirty="0"/>
                  <a:t>S</a:t>
                </a:r>
              </a:p>
            </p:txBody>
          </p:sp>
          <p:sp>
            <p:nvSpPr>
              <p:cNvPr id="127" name="ZoneTexte 126"/>
              <p:cNvSpPr txBox="1"/>
              <p:nvPr/>
            </p:nvSpPr>
            <p:spPr>
              <a:xfrm>
                <a:off x="9434683" y="3414018"/>
                <a:ext cx="348813" cy="307776"/>
              </a:xfrm>
              <a:prstGeom prst="rect">
                <a:avLst/>
              </a:prstGeom>
              <a:noFill/>
            </p:spPr>
            <p:txBody>
              <a:bodyPr wrap="none" rtlCol="0">
                <a:spAutoFit/>
              </a:bodyPr>
              <a:lstStyle/>
              <a:p>
                <a:r>
                  <a:rPr lang="fr-FR" sz="900" dirty="0"/>
                  <a:t>O</a:t>
                </a:r>
              </a:p>
            </p:txBody>
          </p:sp>
        </p:grpSp>
        <p:sp>
          <p:nvSpPr>
            <p:cNvPr id="130" name="Flèche vers le bas 129"/>
            <p:cNvSpPr/>
            <p:nvPr/>
          </p:nvSpPr>
          <p:spPr>
            <a:xfrm>
              <a:off x="5560031" y="881671"/>
              <a:ext cx="536678" cy="3112412"/>
            </a:xfrm>
            <a:prstGeom prst="downArrow">
              <a:avLst>
                <a:gd name="adj1" fmla="val 50000"/>
                <a:gd name="adj2" fmla="val 42946"/>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350"/>
            </a:p>
          </p:txBody>
        </p:sp>
      </p:grpSp>
      <p:sp>
        <p:nvSpPr>
          <p:cNvPr id="128" name="Titre 3">
            <a:extLst>
              <a:ext uri="{FF2B5EF4-FFF2-40B4-BE49-F238E27FC236}">
                <a16:creationId xmlns:a16="http://schemas.microsoft.com/office/drawing/2014/main" id="{B04BF84E-87D9-44F4-AA24-825D16CC57AD}"/>
              </a:ext>
            </a:extLst>
          </p:cNvPr>
          <p:cNvSpPr>
            <a:spLocks noGrp="1"/>
          </p:cNvSpPr>
          <p:nvPr/>
        </p:nvSpPr>
        <p:spPr>
          <a:xfrm>
            <a:off x="418400" y="-150080"/>
            <a:ext cx="11356618" cy="888251"/>
          </a:xfrm>
          <a:prstGeom prst="rect">
            <a:avLst/>
          </a:prstGeom>
        </p:spPr>
        <p:txBody>
          <a:bodyPr vert="horz" lIns="0" tIns="46800" rIns="91440" bIns="45720" rtlCol="0" anchor="ctr" anchorCtr="0">
            <a:normAutofit/>
          </a:bodyPr>
          <a:lstStyle>
            <a:lvl1pPr marL="457200" indent="-457200" algn="l" defTabSz="914400" rtl="0" eaLnBrk="1" latinLnBrk="0" hangingPunct="1">
              <a:lnSpc>
                <a:spcPct val="90000"/>
              </a:lnSpc>
              <a:spcBef>
                <a:spcPct val="0"/>
              </a:spcBef>
              <a:buSzPct val="125000"/>
              <a:buFontTx/>
              <a:buBlip>
                <a:blip r:embed="rId5"/>
              </a:buBlip>
              <a:defRPr sz="3000" b="1" kern="1200">
                <a:solidFill>
                  <a:srgbClr val="00A3A6"/>
                </a:solidFill>
                <a:latin typeface="+mj-lt"/>
                <a:ea typeface="+mj-ea"/>
                <a:cs typeface="+mj-cs"/>
              </a:defRPr>
            </a:lvl1pPr>
          </a:lstStyle>
          <a:p>
            <a:pPr>
              <a:lnSpc>
                <a:spcPct val="160000"/>
              </a:lnSpc>
            </a:pPr>
            <a:r>
              <a:rPr lang="fr-FR" dirty="0"/>
              <a:t>Evolution spatio-temporelle des conditions d’oxygénation depuis 1890</a:t>
            </a:r>
          </a:p>
        </p:txBody>
      </p:sp>
      <p:sp>
        <p:nvSpPr>
          <p:cNvPr id="166" name="Freeform 35"/>
          <p:cNvSpPr>
            <a:spLocks/>
          </p:cNvSpPr>
          <p:nvPr/>
        </p:nvSpPr>
        <p:spPr bwMode="auto">
          <a:xfrm>
            <a:off x="9440405" y="6099167"/>
            <a:ext cx="89700" cy="88182"/>
          </a:xfrm>
          <a:custGeom>
            <a:avLst/>
            <a:gdLst>
              <a:gd name="T0" fmla="*/ 38 w 66"/>
              <a:gd name="T1" fmla="*/ 67 h 67"/>
              <a:gd name="T2" fmla="*/ 0 w 66"/>
              <a:gd name="T3" fmla="*/ 5 h 67"/>
              <a:gd name="T4" fmla="*/ 66 w 66"/>
              <a:gd name="T5" fmla="*/ 0 h 67"/>
              <a:gd name="T6" fmla="*/ 38 w 66"/>
              <a:gd name="T7" fmla="*/ 67 h 67"/>
            </a:gdLst>
            <a:ahLst/>
            <a:cxnLst>
              <a:cxn ang="0">
                <a:pos x="T0" y="T1"/>
              </a:cxn>
              <a:cxn ang="0">
                <a:pos x="T2" y="T3"/>
              </a:cxn>
              <a:cxn ang="0">
                <a:pos x="T4" y="T5"/>
              </a:cxn>
              <a:cxn ang="0">
                <a:pos x="T6" y="T7"/>
              </a:cxn>
            </a:cxnLst>
            <a:rect l="0" t="0" r="r" b="b"/>
            <a:pathLst>
              <a:path w="66" h="67">
                <a:moveTo>
                  <a:pt x="38" y="67"/>
                </a:moveTo>
                <a:lnTo>
                  <a:pt x="0" y="5"/>
                </a:lnTo>
                <a:lnTo>
                  <a:pt x="66" y="0"/>
                </a:lnTo>
                <a:lnTo>
                  <a:pt x="38" y="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 name="Rectangle 170"/>
          <p:cNvSpPr/>
          <p:nvPr/>
        </p:nvSpPr>
        <p:spPr>
          <a:xfrm>
            <a:off x="9962690" y="6459278"/>
            <a:ext cx="2316853" cy="369332"/>
          </a:xfrm>
          <a:prstGeom prst="rect">
            <a:avLst/>
          </a:prstGeom>
        </p:spPr>
        <p:txBody>
          <a:bodyPr wrap="none">
            <a:spAutoFit/>
          </a:bodyPr>
          <a:lstStyle/>
          <a:p>
            <a:r>
              <a:rPr lang="en-US" i="1" dirty="0">
                <a:solidFill>
                  <a:schemeClr val="tx1">
                    <a:lumMod val="50000"/>
                    <a:lumOff val="50000"/>
                  </a:schemeClr>
                </a:solidFill>
                <a:latin typeface="Segoe UI" panose="020B0502040204020203" pitchFamily="34" charset="0"/>
              </a:rPr>
              <a:t>Le Pichon et al. 2020 </a:t>
            </a:r>
            <a:endParaRPr lang="fr-FR" dirty="0"/>
          </a:p>
        </p:txBody>
      </p:sp>
      <p:grpSp>
        <p:nvGrpSpPr>
          <p:cNvPr id="21" name="Groupe 20"/>
          <p:cNvGrpSpPr/>
          <p:nvPr/>
        </p:nvGrpSpPr>
        <p:grpSpPr>
          <a:xfrm>
            <a:off x="1454926" y="3241517"/>
            <a:ext cx="9295570" cy="3423297"/>
            <a:chOff x="1454926" y="3241517"/>
            <a:chExt cx="9295570" cy="3423297"/>
          </a:xfrm>
        </p:grpSpPr>
        <p:sp>
          <p:nvSpPr>
            <p:cNvPr id="146" name="ZoneTexte 145"/>
            <p:cNvSpPr txBox="1"/>
            <p:nvPr/>
          </p:nvSpPr>
          <p:spPr>
            <a:xfrm>
              <a:off x="1454926" y="3608505"/>
              <a:ext cx="1009746" cy="433785"/>
            </a:xfrm>
            <a:prstGeom prst="rect">
              <a:avLst/>
            </a:prstGeom>
            <a:noFill/>
          </p:spPr>
          <p:txBody>
            <a:bodyPr wrap="square" rtlCol="0">
              <a:spAutoFit/>
            </a:bodyPr>
            <a:lstStyle/>
            <a:p>
              <a:pPr algn="ctr"/>
              <a:r>
                <a:rPr lang="fr-FR" sz="1400" b="1" dirty="0"/>
                <a:t>Obstacles chimiques</a:t>
              </a:r>
            </a:p>
          </p:txBody>
        </p:sp>
        <p:grpSp>
          <p:nvGrpSpPr>
            <p:cNvPr id="16" name="Groupe 15"/>
            <p:cNvGrpSpPr/>
            <p:nvPr/>
          </p:nvGrpSpPr>
          <p:grpSpPr>
            <a:xfrm>
              <a:off x="2411055" y="3241517"/>
              <a:ext cx="8339441" cy="3423297"/>
              <a:chOff x="2411055" y="3241517"/>
              <a:chExt cx="8339441" cy="3423297"/>
            </a:xfrm>
          </p:grpSpPr>
          <p:pic>
            <p:nvPicPr>
              <p:cNvPr id="129" name="Picture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1055" y="3241517"/>
                <a:ext cx="6817186" cy="3423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8" name="Groupe 147"/>
              <p:cNvGrpSpPr/>
              <p:nvPr/>
            </p:nvGrpSpPr>
            <p:grpSpPr>
              <a:xfrm>
                <a:off x="6910874" y="3871542"/>
                <a:ext cx="3839622" cy="1237087"/>
                <a:chOff x="1003192" y="2927405"/>
                <a:chExt cx="4484919" cy="1492140"/>
              </a:xfrm>
            </p:grpSpPr>
            <p:sp>
              <p:nvSpPr>
                <p:cNvPr id="149" name="AutoShape 21"/>
                <p:cNvSpPr>
                  <a:spLocks noChangeAspect="1" noChangeArrowheads="1" noTextEdit="1"/>
                </p:cNvSpPr>
                <p:nvPr/>
              </p:nvSpPr>
              <p:spPr bwMode="auto">
                <a:xfrm>
                  <a:off x="1103708" y="2927405"/>
                  <a:ext cx="1880902" cy="1287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fr-FR" sz="1350"/>
                </a:p>
              </p:txBody>
            </p:sp>
            <p:sp>
              <p:nvSpPr>
                <p:cNvPr id="150" name="Rectangle 26"/>
                <p:cNvSpPr>
                  <a:spLocks noChangeArrowheads="1"/>
                </p:cNvSpPr>
                <p:nvPr/>
              </p:nvSpPr>
              <p:spPr bwMode="auto">
                <a:xfrm>
                  <a:off x="1112566" y="3557816"/>
                  <a:ext cx="218504" cy="109252"/>
                </a:xfrm>
                <a:prstGeom prst="rect">
                  <a:avLst/>
                </a:prstGeom>
                <a:solidFill>
                  <a:srgbClr val="FF0000"/>
                </a:solidFill>
                <a:ln w="25400">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fr-FR" sz="1350"/>
                </a:p>
              </p:txBody>
            </p:sp>
            <p:sp>
              <p:nvSpPr>
                <p:cNvPr id="151" name="Rectangle 27"/>
                <p:cNvSpPr>
                  <a:spLocks noChangeArrowheads="1"/>
                </p:cNvSpPr>
                <p:nvPr/>
              </p:nvSpPr>
              <p:spPr bwMode="auto">
                <a:xfrm>
                  <a:off x="1376837" y="3550435"/>
                  <a:ext cx="184547" cy="15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fr-FR" altLang="fr-FR" sz="1000" dirty="0">
                      <a:solidFill>
                        <a:srgbClr val="000000"/>
                      </a:solidFill>
                    </a:rPr>
                    <a:t>1-3</a:t>
                  </a:r>
                  <a:endParaRPr lang="fr-FR" altLang="fr-FR" dirty="0"/>
                </a:p>
              </p:txBody>
            </p:sp>
            <p:sp>
              <p:nvSpPr>
                <p:cNvPr id="152" name="Rectangle 28"/>
                <p:cNvSpPr>
                  <a:spLocks noChangeArrowheads="1"/>
                </p:cNvSpPr>
                <p:nvPr/>
              </p:nvSpPr>
              <p:spPr bwMode="auto">
                <a:xfrm>
                  <a:off x="1112566" y="3736458"/>
                  <a:ext cx="218504" cy="109252"/>
                </a:xfrm>
                <a:prstGeom prst="rect">
                  <a:avLst/>
                </a:prstGeom>
                <a:solidFill>
                  <a:srgbClr val="FFAA00"/>
                </a:solidFill>
                <a:ln w="25400">
                  <a:solidFill>
                    <a:srgbClr val="FFAA00"/>
                  </a:solidFill>
                  <a:prstDash val="solid"/>
                  <a:miter lim="800000"/>
                  <a:headEnd/>
                  <a:tailEnd/>
                </a:ln>
              </p:spPr>
              <p:txBody>
                <a:bodyPr vert="horz" wrap="square" lIns="68580" tIns="34290" rIns="68580" bIns="34290" numCol="1" anchor="t" anchorCtr="0" compatLnSpc="1">
                  <a:prstTxWarp prst="textNoShape">
                    <a:avLst/>
                  </a:prstTxWarp>
                </a:bodyPr>
                <a:lstStyle/>
                <a:p>
                  <a:endParaRPr lang="fr-FR" sz="1350"/>
                </a:p>
              </p:txBody>
            </p:sp>
            <p:sp>
              <p:nvSpPr>
                <p:cNvPr id="153" name="Rectangle 29"/>
                <p:cNvSpPr>
                  <a:spLocks noChangeArrowheads="1"/>
                </p:cNvSpPr>
                <p:nvPr/>
              </p:nvSpPr>
              <p:spPr bwMode="auto">
                <a:xfrm>
                  <a:off x="1376837" y="3729076"/>
                  <a:ext cx="184547" cy="15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fr-FR" altLang="fr-FR" sz="1000" dirty="0">
                      <a:solidFill>
                        <a:srgbClr val="000000"/>
                      </a:solidFill>
                    </a:rPr>
                    <a:t>3-4</a:t>
                  </a:r>
                  <a:endParaRPr lang="fr-FR" altLang="fr-FR" dirty="0"/>
                </a:p>
              </p:txBody>
            </p:sp>
            <p:sp>
              <p:nvSpPr>
                <p:cNvPr id="154" name="Rectangle 30"/>
                <p:cNvSpPr>
                  <a:spLocks noChangeArrowheads="1"/>
                </p:cNvSpPr>
                <p:nvPr/>
              </p:nvSpPr>
              <p:spPr bwMode="auto">
                <a:xfrm>
                  <a:off x="1112566" y="3913622"/>
                  <a:ext cx="218504" cy="110728"/>
                </a:xfrm>
                <a:prstGeom prst="rect">
                  <a:avLst/>
                </a:prstGeom>
                <a:solidFill>
                  <a:srgbClr val="4CE600"/>
                </a:solidFill>
                <a:ln w="25400">
                  <a:solidFill>
                    <a:srgbClr val="4CE600"/>
                  </a:solidFill>
                  <a:prstDash val="solid"/>
                  <a:miter lim="800000"/>
                  <a:headEnd/>
                  <a:tailEnd/>
                </a:ln>
              </p:spPr>
              <p:txBody>
                <a:bodyPr vert="horz" wrap="square" lIns="68580" tIns="34290" rIns="68580" bIns="34290" numCol="1" anchor="t" anchorCtr="0" compatLnSpc="1">
                  <a:prstTxWarp prst="textNoShape">
                    <a:avLst/>
                  </a:prstTxWarp>
                </a:bodyPr>
                <a:lstStyle/>
                <a:p>
                  <a:endParaRPr lang="fr-FR" sz="1350"/>
                </a:p>
              </p:txBody>
            </p:sp>
            <p:sp>
              <p:nvSpPr>
                <p:cNvPr id="155" name="Rectangle 31"/>
                <p:cNvSpPr>
                  <a:spLocks noChangeArrowheads="1"/>
                </p:cNvSpPr>
                <p:nvPr/>
              </p:nvSpPr>
              <p:spPr bwMode="auto">
                <a:xfrm>
                  <a:off x="1376837" y="3907717"/>
                  <a:ext cx="184547" cy="15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fr-FR" altLang="fr-FR" sz="1000" dirty="0">
                      <a:solidFill>
                        <a:srgbClr val="000000"/>
                      </a:solidFill>
                    </a:rPr>
                    <a:t>4-6</a:t>
                  </a:r>
                  <a:endParaRPr lang="fr-FR" altLang="fr-FR" dirty="0"/>
                </a:p>
              </p:txBody>
            </p:sp>
            <p:sp>
              <p:nvSpPr>
                <p:cNvPr id="156" name="Rectangle 32"/>
                <p:cNvSpPr>
                  <a:spLocks noChangeArrowheads="1"/>
                </p:cNvSpPr>
                <p:nvPr/>
              </p:nvSpPr>
              <p:spPr bwMode="auto">
                <a:xfrm>
                  <a:off x="1112566" y="4138031"/>
                  <a:ext cx="218504" cy="107775"/>
                </a:xfrm>
                <a:prstGeom prst="rect">
                  <a:avLst/>
                </a:prstGeom>
                <a:solidFill>
                  <a:srgbClr val="005CE6"/>
                </a:solidFill>
                <a:ln w="25400">
                  <a:solidFill>
                    <a:srgbClr val="005CE6"/>
                  </a:solidFill>
                  <a:prstDash val="solid"/>
                  <a:miter lim="800000"/>
                  <a:headEnd/>
                  <a:tailEnd/>
                </a:ln>
              </p:spPr>
              <p:txBody>
                <a:bodyPr vert="horz" wrap="square" lIns="68580" tIns="34290" rIns="68580" bIns="34290" numCol="1" anchor="t" anchorCtr="0" compatLnSpc="1">
                  <a:prstTxWarp prst="textNoShape">
                    <a:avLst/>
                  </a:prstTxWarp>
                </a:bodyPr>
                <a:lstStyle/>
                <a:p>
                  <a:endParaRPr lang="fr-FR" sz="1350"/>
                </a:p>
              </p:txBody>
            </p:sp>
            <p:sp>
              <p:nvSpPr>
                <p:cNvPr id="157" name="Rectangle 33"/>
                <p:cNvSpPr>
                  <a:spLocks noChangeArrowheads="1"/>
                </p:cNvSpPr>
                <p:nvPr/>
              </p:nvSpPr>
              <p:spPr bwMode="auto">
                <a:xfrm>
                  <a:off x="1376837" y="4130649"/>
                  <a:ext cx="146161" cy="15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fr-FR" altLang="fr-FR" sz="1000" dirty="0">
                      <a:solidFill>
                        <a:srgbClr val="000000"/>
                      </a:solidFill>
                    </a:rPr>
                    <a:t>&gt;6</a:t>
                  </a:r>
                  <a:endParaRPr lang="fr-FR" altLang="fr-FR" dirty="0"/>
                </a:p>
              </p:txBody>
            </p:sp>
            <p:grpSp>
              <p:nvGrpSpPr>
                <p:cNvPr id="158" name="Groupe 157"/>
                <p:cNvGrpSpPr/>
                <p:nvPr/>
              </p:nvGrpSpPr>
              <p:grpSpPr>
                <a:xfrm>
                  <a:off x="1003192" y="3184204"/>
                  <a:ext cx="4484919" cy="1235341"/>
                  <a:chOff x="1060531" y="3216532"/>
                  <a:chExt cx="4484919" cy="1235341"/>
                </a:xfrm>
              </p:grpSpPr>
              <p:sp>
                <p:nvSpPr>
                  <p:cNvPr id="159" name="ZoneTexte 158"/>
                  <p:cNvSpPr txBox="1"/>
                  <p:nvPr/>
                </p:nvSpPr>
                <p:spPr>
                  <a:xfrm flipH="1">
                    <a:off x="1652502" y="3649049"/>
                    <a:ext cx="3892948" cy="371232"/>
                  </a:xfrm>
                  <a:prstGeom prst="rect">
                    <a:avLst/>
                  </a:prstGeom>
                  <a:noFill/>
                </p:spPr>
                <p:txBody>
                  <a:bodyPr wrap="square" rtlCol="0">
                    <a:spAutoFit/>
                  </a:bodyPr>
                  <a:lstStyle/>
                  <a:p>
                    <a:r>
                      <a:rPr lang="fr-FR" sz="1400" dirty="0"/>
                      <a:t> Conditions défavorables pour la migration</a:t>
                    </a:r>
                  </a:p>
                </p:txBody>
              </p:sp>
              <p:sp>
                <p:nvSpPr>
                  <p:cNvPr id="160" name="ZoneTexte 159"/>
                  <p:cNvSpPr txBox="1"/>
                  <p:nvPr/>
                </p:nvSpPr>
                <p:spPr>
                  <a:xfrm flipH="1">
                    <a:off x="1726202" y="4080641"/>
                    <a:ext cx="3760925" cy="371232"/>
                  </a:xfrm>
                  <a:prstGeom prst="rect">
                    <a:avLst/>
                  </a:prstGeom>
                  <a:noFill/>
                </p:spPr>
                <p:txBody>
                  <a:bodyPr wrap="square" rtlCol="0">
                    <a:spAutoFit/>
                  </a:bodyPr>
                  <a:lstStyle/>
                  <a:p>
                    <a:r>
                      <a:rPr lang="fr-FR" sz="1400" dirty="0"/>
                      <a:t>Conditions favorables pour la migration</a:t>
                    </a:r>
                  </a:p>
                </p:txBody>
              </p:sp>
              <p:sp>
                <p:nvSpPr>
                  <p:cNvPr id="161" name="ZoneTexte 160"/>
                  <p:cNvSpPr txBox="1"/>
                  <p:nvPr/>
                </p:nvSpPr>
                <p:spPr>
                  <a:xfrm>
                    <a:off x="1060531" y="3216532"/>
                    <a:ext cx="2511576" cy="307775"/>
                  </a:xfrm>
                  <a:prstGeom prst="rect">
                    <a:avLst/>
                  </a:prstGeom>
                  <a:noFill/>
                </p:spPr>
                <p:txBody>
                  <a:bodyPr wrap="square" rtlCol="0">
                    <a:spAutoFit/>
                  </a:bodyPr>
                  <a:lstStyle/>
                  <a:p>
                    <a:r>
                      <a:rPr lang="fr-FR" sz="1400" dirty="0"/>
                      <a:t>Oxygène dissous (mg.l</a:t>
                    </a:r>
                    <a:r>
                      <a:rPr lang="fr-FR" sz="1400" baseline="30000" dirty="0"/>
                      <a:t>-1</a:t>
                    </a:r>
                    <a:r>
                      <a:rPr lang="fr-FR" sz="1400" dirty="0"/>
                      <a:t>)</a:t>
                    </a:r>
                    <a:endParaRPr lang="fr-FR" altLang="fr-FR" sz="1400" dirty="0"/>
                  </a:p>
                </p:txBody>
              </p:sp>
              <p:sp>
                <p:nvSpPr>
                  <p:cNvPr id="162" name="Accolade fermante 161"/>
                  <p:cNvSpPr/>
                  <p:nvPr/>
                </p:nvSpPr>
                <p:spPr>
                  <a:xfrm>
                    <a:off x="1644935" y="3582767"/>
                    <a:ext cx="63684" cy="47391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63" name="Rectangle 162"/>
                  <p:cNvSpPr/>
                  <p:nvPr/>
                </p:nvSpPr>
                <p:spPr>
                  <a:xfrm>
                    <a:off x="1109347" y="3284401"/>
                    <a:ext cx="4385346" cy="11523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pic>
            <p:nvPicPr>
              <p:cNvPr id="165"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50090" y="5223119"/>
                <a:ext cx="1361369" cy="444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264867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6"/>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4787</TotalTime>
  <Words>1531</Words>
  <Application>Microsoft Macintosh PowerPoint</Application>
  <PresentationFormat>Grand écran</PresentationFormat>
  <Paragraphs>229</Paragraphs>
  <Slides>15</Slides>
  <Notes>5</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15</vt:i4>
      </vt:variant>
    </vt:vector>
  </HeadingPairs>
  <TitlesOfParts>
    <vt:vector size="24" baseType="lpstr">
      <vt:lpstr>Arial</vt:lpstr>
      <vt:lpstr>Calibri</vt:lpstr>
      <vt:lpstr>Calibri Light</vt:lpstr>
      <vt:lpstr>Ebrima</vt:lpstr>
      <vt:lpstr>Liberation Sans Narrow</vt:lpstr>
      <vt:lpstr>Segoe UI</vt:lpstr>
      <vt:lpstr>Tw Cen MT</vt:lpstr>
      <vt:lpstr>Wingdings</vt:lpstr>
      <vt:lpstr>Thème Office</vt:lpstr>
      <vt:lpstr>Restaurer la continuité écologique pour les poissons:  un nécessaire continuum Humain-Mer-Terre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INRAE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Céline Le Pichon</dc:creator>
  <cp:lastModifiedBy>Microsoft Office User</cp:lastModifiedBy>
  <cp:revision>42</cp:revision>
  <dcterms:created xsi:type="dcterms:W3CDTF">2022-04-27T14:03:31Z</dcterms:created>
  <dcterms:modified xsi:type="dcterms:W3CDTF">2022-05-13T09:12:09Z</dcterms:modified>
</cp:coreProperties>
</file>