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12"/>
  </p:notesMasterIdLst>
  <p:handoutMasterIdLst>
    <p:handoutMasterId r:id="rId13"/>
  </p:handoutMasterIdLst>
  <p:sldIdLst>
    <p:sldId id="256" r:id="rId2"/>
    <p:sldId id="373" r:id="rId3"/>
    <p:sldId id="372" r:id="rId4"/>
    <p:sldId id="408" r:id="rId5"/>
    <p:sldId id="410" r:id="rId6"/>
    <p:sldId id="411" r:id="rId7"/>
    <p:sldId id="412" r:id="rId8"/>
    <p:sldId id="406" r:id="rId9"/>
    <p:sldId id="407" r:id="rId10"/>
    <p:sldId id="413" r:id="rId11"/>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odie Fache" initials="EF" lastIdx="4" clrIdx="0">
    <p:extLst>
      <p:ext uri="{19B8F6BF-5375-455C-9EA6-DF929625EA0E}">
        <p15:presenceInfo xmlns:p15="http://schemas.microsoft.com/office/powerpoint/2012/main" userId="Elodie Fa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A5B5"/>
    <a:srgbClr val="198AA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047" autoAdjust="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4"/>
            <a:ext cx="3076575" cy="512763"/>
          </a:xfrm>
          <a:prstGeom prst="rect">
            <a:avLst/>
          </a:prstGeom>
        </p:spPr>
        <p:txBody>
          <a:bodyPr vert="horz" lIns="91424" tIns="45712" rIns="91424" bIns="45712" rtlCol="0"/>
          <a:lstStyle>
            <a:lvl1pPr algn="l">
              <a:defRPr sz="1200"/>
            </a:lvl1pPr>
          </a:lstStyle>
          <a:p>
            <a:endParaRPr lang="fr-FR"/>
          </a:p>
        </p:txBody>
      </p:sp>
      <p:sp>
        <p:nvSpPr>
          <p:cNvPr id="3" name="Espace réservé de la date 2"/>
          <p:cNvSpPr>
            <a:spLocks noGrp="1"/>
          </p:cNvSpPr>
          <p:nvPr>
            <p:ph type="dt" sz="quarter" idx="1"/>
          </p:nvPr>
        </p:nvSpPr>
        <p:spPr>
          <a:xfrm>
            <a:off x="4021139" y="4"/>
            <a:ext cx="3076575" cy="512763"/>
          </a:xfrm>
          <a:prstGeom prst="rect">
            <a:avLst/>
          </a:prstGeom>
        </p:spPr>
        <p:txBody>
          <a:bodyPr vert="horz" lIns="91424" tIns="45712" rIns="91424" bIns="45712" rtlCol="0"/>
          <a:lstStyle>
            <a:lvl1pPr algn="r">
              <a:defRPr sz="1200"/>
            </a:lvl1pPr>
          </a:lstStyle>
          <a:p>
            <a:fld id="{E40FA91E-E277-4B69-A9A6-427CF2EC07FA}" type="datetimeFigureOut">
              <a:rPr lang="fr-FR" smtClean="0"/>
              <a:t>04/05/2022</a:t>
            </a:fld>
            <a:endParaRPr lang="fr-FR"/>
          </a:p>
        </p:txBody>
      </p:sp>
      <p:sp>
        <p:nvSpPr>
          <p:cNvPr id="4" name="Espace réservé du pied de page 3"/>
          <p:cNvSpPr>
            <a:spLocks noGrp="1"/>
          </p:cNvSpPr>
          <p:nvPr>
            <p:ph type="ftr" sz="quarter" idx="2"/>
          </p:nvPr>
        </p:nvSpPr>
        <p:spPr>
          <a:xfrm>
            <a:off x="3" y="9721854"/>
            <a:ext cx="3076575" cy="512763"/>
          </a:xfrm>
          <a:prstGeom prst="rect">
            <a:avLst/>
          </a:prstGeom>
        </p:spPr>
        <p:txBody>
          <a:bodyPr vert="horz" lIns="91424" tIns="45712" rIns="91424" bIns="4571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9" y="9721854"/>
            <a:ext cx="3076575" cy="512763"/>
          </a:xfrm>
          <a:prstGeom prst="rect">
            <a:avLst/>
          </a:prstGeom>
        </p:spPr>
        <p:txBody>
          <a:bodyPr vert="horz" lIns="91424" tIns="45712" rIns="91424" bIns="45712" rtlCol="0" anchor="b"/>
          <a:lstStyle>
            <a:lvl1pPr algn="r">
              <a:defRPr sz="1200"/>
            </a:lvl1pPr>
          </a:lstStyle>
          <a:p>
            <a:fld id="{C5BE9C18-E20D-4B66-9260-21BA3F64FF0B}" type="slidenum">
              <a:rPr lang="fr-FR" smtClean="0"/>
              <a:t>‹N°›</a:t>
            </a:fld>
            <a:endParaRPr lang="fr-FR"/>
          </a:p>
        </p:txBody>
      </p:sp>
    </p:spTree>
    <p:extLst>
      <p:ext uri="{BB962C8B-B14F-4D97-AF65-F5344CB8AC3E}">
        <p14:creationId xmlns:p14="http://schemas.microsoft.com/office/powerpoint/2010/main" val="114023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76139" cy="514207"/>
          </a:xfrm>
          <a:prstGeom prst="rect">
            <a:avLst/>
          </a:prstGeom>
        </p:spPr>
        <p:txBody>
          <a:bodyPr vert="horz" lIns="93730" tIns="46865" rIns="93730" bIns="46865" rtlCol="0"/>
          <a:lstStyle>
            <a:lvl1pPr algn="l">
              <a:defRPr sz="1200"/>
            </a:lvl1pPr>
          </a:lstStyle>
          <a:p>
            <a:endParaRPr lang="fr-FR"/>
          </a:p>
        </p:txBody>
      </p:sp>
      <p:sp>
        <p:nvSpPr>
          <p:cNvPr id="3" name="Espace réservé de la date 2"/>
          <p:cNvSpPr>
            <a:spLocks noGrp="1"/>
          </p:cNvSpPr>
          <p:nvPr>
            <p:ph type="dt" idx="1"/>
          </p:nvPr>
        </p:nvSpPr>
        <p:spPr>
          <a:xfrm>
            <a:off x="4020913" y="2"/>
            <a:ext cx="3077263" cy="514207"/>
          </a:xfrm>
          <a:prstGeom prst="rect">
            <a:avLst/>
          </a:prstGeom>
        </p:spPr>
        <p:txBody>
          <a:bodyPr vert="horz" lIns="93730" tIns="46865" rIns="93730" bIns="46865" rtlCol="0"/>
          <a:lstStyle>
            <a:lvl1pPr algn="r">
              <a:defRPr sz="1200"/>
            </a:lvl1pPr>
          </a:lstStyle>
          <a:p>
            <a:fld id="{3E7A6560-7257-4A3F-B970-3828574CB170}" type="datetimeFigureOut">
              <a:rPr lang="fr-FR" smtClean="0"/>
              <a:t>04/05/2022</a:t>
            </a:fld>
            <a:endParaRPr lang="fr-FR"/>
          </a:p>
        </p:txBody>
      </p:sp>
      <p:sp>
        <p:nvSpPr>
          <p:cNvPr id="4" name="Espace réservé de l'image des diapositives 3"/>
          <p:cNvSpPr>
            <a:spLocks noGrp="1" noRot="1" noChangeAspect="1"/>
          </p:cNvSpPr>
          <p:nvPr>
            <p:ph type="sldImg" idx="2"/>
          </p:nvPr>
        </p:nvSpPr>
        <p:spPr>
          <a:xfrm>
            <a:off x="474663" y="1276350"/>
            <a:ext cx="6149975" cy="3460750"/>
          </a:xfrm>
          <a:prstGeom prst="rect">
            <a:avLst/>
          </a:prstGeom>
          <a:noFill/>
          <a:ln w="12700">
            <a:solidFill>
              <a:prstClr val="black"/>
            </a:solidFill>
          </a:ln>
        </p:spPr>
        <p:txBody>
          <a:bodyPr vert="horz" lIns="93730" tIns="46865" rIns="93730" bIns="46865" rtlCol="0" anchor="ctr"/>
          <a:lstStyle/>
          <a:p>
            <a:endParaRPr lang="fr-FR"/>
          </a:p>
        </p:txBody>
      </p:sp>
      <p:sp>
        <p:nvSpPr>
          <p:cNvPr id="5" name="Espace réservé des commentaires 4"/>
          <p:cNvSpPr>
            <a:spLocks noGrp="1"/>
          </p:cNvSpPr>
          <p:nvPr>
            <p:ph type="body" sz="quarter" idx="3"/>
          </p:nvPr>
        </p:nvSpPr>
        <p:spPr>
          <a:xfrm>
            <a:off x="709707" y="4925070"/>
            <a:ext cx="5679891" cy="4031102"/>
          </a:xfrm>
          <a:prstGeom prst="rect">
            <a:avLst/>
          </a:prstGeom>
        </p:spPr>
        <p:txBody>
          <a:bodyPr vert="horz" lIns="93730" tIns="46865" rIns="93730" bIns="4686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720411"/>
            <a:ext cx="3076139" cy="514207"/>
          </a:xfrm>
          <a:prstGeom prst="rect">
            <a:avLst/>
          </a:prstGeom>
        </p:spPr>
        <p:txBody>
          <a:bodyPr vert="horz" lIns="93730" tIns="46865" rIns="93730" bIns="4686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0913" y="9720411"/>
            <a:ext cx="3077263" cy="514207"/>
          </a:xfrm>
          <a:prstGeom prst="rect">
            <a:avLst/>
          </a:prstGeom>
        </p:spPr>
        <p:txBody>
          <a:bodyPr vert="horz" lIns="93730" tIns="46865" rIns="93730" bIns="46865" rtlCol="0" anchor="b"/>
          <a:lstStyle>
            <a:lvl1pPr algn="r">
              <a:defRPr sz="1200"/>
            </a:lvl1pPr>
          </a:lstStyle>
          <a:p>
            <a:fld id="{F9D5B901-B5BD-4722-9A76-2601C915B393}" type="slidenum">
              <a:rPr lang="fr-FR" smtClean="0"/>
              <a:t>‹N°›</a:t>
            </a:fld>
            <a:endParaRPr lang="fr-FR"/>
          </a:p>
        </p:txBody>
      </p:sp>
    </p:spTree>
    <p:extLst>
      <p:ext uri="{BB962C8B-B14F-4D97-AF65-F5344CB8AC3E}">
        <p14:creationId xmlns:p14="http://schemas.microsoft.com/office/powerpoint/2010/main" val="404131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1</a:t>
            </a:fld>
            <a:endParaRPr lang="fr-FR"/>
          </a:p>
        </p:txBody>
      </p:sp>
    </p:spTree>
    <p:extLst>
      <p:ext uri="{BB962C8B-B14F-4D97-AF65-F5344CB8AC3E}">
        <p14:creationId xmlns:p14="http://schemas.microsoft.com/office/powerpoint/2010/main" val="258105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10</a:t>
            </a:fld>
            <a:endParaRPr lang="fr-FR"/>
          </a:p>
        </p:txBody>
      </p:sp>
    </p:spTree>
    <p:extLst>
      <p:ext uri="{BB962C8B-B14F-4D97-AF65-F5344CB8AC3E}">
        <p14:creationId xmlns:p14="http://schemas.microsoft.com/office/powerpoint/2010/main" val="325875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2</a:t>
            </a:fld>
            <a:endParaRPr lang="fr-FR"/>
          </a:p>
        </p:txBody>
      </p:sp>
    </p:spTree>
    <p:extLst>
      <p:ext uri="{BB962C8B-B14F-4D97-AF65-F5344CB8AC3E}">
        <p14:creationId xmlns:p14="http://schemas.microsoft.com/office/powerpoint/2010/main" val="70737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3</a:t>
            </a:fld>
            <a:endParaRPr lang="fr-FR"/>
          </a:p>
        </p:txBody>
      </p:sp>
    </p:spTree>
    <p:extLst>
      <p:ext uri="{BB962C8B-B14F-4D97-AF65-F5344CB8AC3E}">
        <p14:creationId xmlns:p14="http://schemas.microsoft.com/office/powerpoint/2010/main" val="142900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4</a:t>
            </a:fld>
            <a:endParaRPr lang="fr-FR"/>
          </a:p>
        </p:txBody>
      </p:sp>
    </p:spTree>
    <p:extLst>
      <p:ext uri="{BB962C8B-B14F-4D97-AF65-F5344CB8AC3E}">
        <p14:creationId xmlns:p14="http://schemas.microsoft.com/office/powerpoint/2010/main" val="150818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5</a:t>
            </a:fld>
            <a:endParaRPr lang="fr-FR"/>
          </a:p>
        </p:txBody>
      </p:sp>
    </p:spTree>
    <p:extLst>
      <p:ext uri="{BB962C8B-B14F-4D97-AF65-F5344CB8AC3E}">
        <p14:creationId xmlns:p14="http://schemas.microsoft.com/office/powerpoint/2010/main" val="416442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6</a:t>
            </a:fld>
            <a:endParaRPr lang="fr-FR"/>
          </a:p>
        </p:txBody>
      </p:sp>
    </p:spTree>
    <p:extLst>
      <p:ext uri="{BB962C8B-B14F-4D97-AF65-F5344CB8AC3E}">
        <p14:creationId xmlns:p14="http://schemas.microsoft.com/office/powerpoint/2010/main" val="31086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7</a:t>
            </a:fld>
            <a:endParaRPr lang="fr-FR"/>
          </a:p>
        </p:txBody>
      </p:sp>
    </p:spTree>
    <p:extLst>
      <p:ext uri="{BB962C8B-B14F-4D97-AF65-F5344CB8AC3E}">
        <p14:creationId xmlns:p14="http://schemas.microsoft.com/office/powerpoint/2010/main" val="201505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8</a:t>
            </a:fld>
            <a:endParaRPr lang="fr-FR"/>
          </a:p>
        </p:txBody>
      </p:sp>
    </p:spTree>
    <p:extLst>
      <p:ext uri="{BB962C8B-B14F-4D97-AF65-F5344CB8AC3E}">
        <p14:creationId xmlns:p14="http://schemas.microsoft.com/office/powerpoint/2010/main" val="367420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D5B901-B5BD-4722-9A76-2601C915B393}" type="slidenum">
              <a:rPr lang="fr-FR" smtClean="0"/>
              <a:t>9</a:t>
            </a:fld>
            <a:endParaRPr lang="fr-FR"/>
          </a:p>
        </p:txBody>
      </p:sp>
    </p:spTree>
    <p:extLst>
      <p:ext uri="{BB962C8B-B14F-4D97-AF65-F5344CB8AC3E}">
        <p14:creationId xmlns:p14="http://schemas.microsoft.com/office/powerpoint/2010/main" val="270112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90B1FAB-0854-4F78-832D-F588F9F7ED33}" type="datetime1">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8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0951EB3-BD51-4711-88C8-FAB1D57B51C7}" type="datetime1">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0323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B5330D-4766-45A2-9A2C-81C2ABC56D37}" type="datetime1">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7935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39E385-776E-4447-A2FD-C350B5E14AE2}" type="datetime1">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a:t>
            </a:fld>
            <a:endParaRPr lang="en-US" dirty="0"/>
          </a:p>
        </p:txBody>
      </p:sp>
    </p:spTree>
    <p:extLst>
      <p:ext uri="{BB962C8B-B14F-4D97-AF65-F5344CB8AC3E}">
        <p14:creationId xmlns:p14="http://schemas.microsoft.com/office/powerpoint/2010/main" val="168666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AA1149D-7598-4186-BD02-AE4FAD05D218}" type="datetime1">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53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8DD2EA8-A722-4E9A-A8A3-0A9FC1DEC7DD}" type="datetime1">
              <a:rPr lang="en-US" smtClean="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056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BA107BA-4C75-4FBB-9AB7-C7677C97D822}" type="datetime1">
              <a:rPr lang="en-US" smtClean="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07417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8755A5B-5D26-4E28-B881-028743D70DD2}" type="datetime1">
              <a:rPr lang="en-US" smtClean="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8434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E14039-6D30-4E2C-B6F1-646399BCF3C6}" type="datetime1">
              <a:rPr lang="en-US" smtClean="0"/>
              <a:t>5/4/2022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396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F8FF17C-3A62-4D80-8DC0-2729217237B8}" type="datetime1">
              <a:rPr lang="en-US" smtClean="0"/>
              <a:t>5/4/2022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3084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A7EDF0-E569-4530-B02F-64FAF4969CAA}" type="datetime1">
              <a:rPr lang="en-US" smtClean="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91573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E373C0-88E5-4403-B347-6D618F5115B5}" type="datetime1">
              <a:rPr lang="en-US" smtClean="0"/>
              <a:t>5/4/2022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9837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elodie.fache@ird.fr"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pacific-r2r.org/"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345859"/>
            <a:ext cx="12192000" cy="1976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300507" y="357939"/>
            <a:ext cx="11590986" cy="3961045"/>
          </a:xfrm>
        </p:spPr>
        <p:txBody>
          <a:bodyPr>
            <a:normAutofit/>
          </a:bodyPr>
          <a:lstStyle/>
          <a:p>
            <a:pPr algn="ctr">
              <a:lnSpc>
                <a:spcPct val="100000"/>
              </a:lnSpc>
            </a:pPr>
            <a:r>
              <a:rPr lang="fr-FR" sz="2700" dirty="0" smtClean="0"/>
              <a:t>Colloque ‘Le très grand cycle de </a:t>
            </a:r>
            <a:r>
              <a:rPr lang="fr-FR" sz="2700" dirty="0"/>
              <a:t>l’eau’</a:t>
            </a:r>
            <a:br>
              <a:rPr lang="fr-FR" sz="2700" dirty="0"/>
            </a:br>
            <a:r>
              <a:rPr lang="fr-FR" sz="2700" dirty="0"/>
              <a:t>Continuum Humain </a:t>
            </a:r>
            <a:r>
              <a:rPr lang="fr-FR" sz="2700" dirty="0" smtClean="0"/>
              <a:t>- Terre - Mer</a:t>
            </a:r>
            <a:r>
              <a:rPr lang="fr-FR" sz="2700" dirty="0"/>
              <a:t/>
            </a:r>
            <a:br>
              <a:rPr lang="fr-FR" sz="2700" dirty="0"/>
            </a:br>
            <a:r>
              <a:rPr lang="fr-FR" sz="2700" dirty="0" smtClean="0"/>
              <a:t>13 mai </a:t>
            </a:r>
            <a:r>
              <a:rPr lang="fr-FR" sz="2700" dirty="0" smtClean="0"/>
              <a:t>2022</a:t>
            </a:r>
            <a:r>
              <a:rPr lang="fr-FR" sz="2800" dirty="0" smtClean="0"/>
              <a:t/>
            </a:r>
            <a:br>
              <a:rPr lang="fr-FR" sz="2800" dirty="0" smtClean="0"/>
            </a:br>
            <a:r>
              <a:rPr lang="fr-FR" sz="4400" dirty="0" smtClean="0"/>
              <a:t> </a:t>
            </a:r>
            <a:r>
              <a:rPr lang="fr-FR" sz="3200" b="1" dirty="0" smtClean="0"/>
              <a:t/>
            </a:r>
            <a:br>
              <a:rPr lang="fr-FR" sz="3200" b="1" dirty="0" smtClean="0"/>
            </a:br>
            <a:r>
              <a:rPr lang="fr-FR" sz="3200" b="1" dirty="0"/>
              <a:t>Continuum terre-mer et gestion '</a:t>
            </a:r>
            <a:r>
              <a:rPr lang="fr-FR" sz="3200" b="1" dirty="0" err="1"/>
              <a:t>ridge</a:t>
            </a:r>
            <a:r>
              <a:rPr lang="fr-FR" sz="3200" b="1" dirty="0"/>
              <a:t>-to-</a:t>
            </a:r>
            <a:r>
              <a:rPr lang="fr-FR" sz="3200" b="1" dirty="0" err="1"/>
              <a:t>reef</a:t>
            </a:r>
            <a:r>
              <a:rPr lang="fr-FR" sz="3200" b="1" dirty="0"/>
              <a:t>' </a:t>
            </a:r>
            <a:r>
              <a:rPr lang="fr-FR" sz="3200" b="1" dirty="0" smtClean="0"/>
              <a:t/>
            </a:r>
            <a:br>
              <a:rPr lang="fr-FR" sz="3200" b="1" dirty="0" smtClean="0"/>
            </a:br>
            <a:r>
              <a:rPr lang="fr-FR" sz="3200" b="1" dirty="0" smtClean="0"/>
              <a:t>à Fidji (Pacifique Sud)</a:t>
            </a:r>
            <a:br>
              <a:rPr lang="fr-FR" sz="3200" b="1" dirty="0" smtClean="0"/>
            </a:br>
            <a:r>
              <a:rPr lang="fr-FR" sz="3200" b="1" dirty="0" smtClean="0"/>
              <a:t/>
            </a:r>
            <a:br>
              <a:rPr lang="fr-FR" sz="3200" b="1" dirty="0" smtClean="0"/>
            </a:br>
            <a:endParaRPr lang="fr-FR" sz="3000" b="1" dirty="0"/>
          </a:p>
        </p:txBody>
      </p:sp>
      <p:sp>
        <p:nvSpPr>
          <p:cNvPr id="3" name="Sous-titre 2"/>
          <p:cNvSpPr>
            <a:spLocks noGrp="1"/>
          </p:cNvSpPr>
          <p:nvPr>
            <p:ph type="subTitle" idx="1"/>
          </p:nvPr>
        </p:nvSpPr>
        <p:spPr>
          <a:xfrm>
            <a:off x="372724" y="4923114"/>
            <a:ext cx="2815340" cy="973354"/>
          </a:xfrm>
          <a:ln>
            <a:noFill/>
          </a:ln>
        </p:spPr>
        <p:txBody>
          <a:bodyPr>
            <a:normAutofit/>
          </a:bodyPr>
          <a:lstStyle/>
          <a:p>
            <a:pPr algn="ctr"/>
            <a:r>
              <a:rPr lang="fr-FR" sz="2800" cap="none" dirty="0" smtClean="0">
                <a:solidFill>
                  <a:schemeClr val="tx1">
                    <a:lumMod val="85000"/>
                    <a:lumOff val="15000"/>
                  </a:schemeClr>
                </a:solidFill>
              </a:rPr>
              <a:t>E</a:t>
            </a:r>
            <a:r>
              <a:rPr lang="fr-FR" cap="none" dirty="0" smtClean="0">
                <a:solidFill>
                  <a:schemeClr val="tx1">
                    <a:lumMod val="85000"/>
                    <a:lumOff val="15000"/>
                  </a:schemeClr>
                </a:solidFill>
              </a:rPr>
              <a:t>lodie</a:t>
            </a:r>
            <a:r>
              <a:rPr lang="fr-FR" sz="2800" cap="none" dirty="0" smtClean="0">
                <a:solidFill>
                  <a:schemeClr val="tx1">
                    <a:lumMod val="85000"/>
                    <a:lumOff val="15000"/>
                  </a:schemeClr>
                </a:solidFill>
              </a:rPr>
              <a:t> F</a:t>
            </a:r>
            <a:r>
              <a:rPr lang="fr-FR" cap="none" dirty="0" smtClean="0">
                <a:solidFill>
                  <a:schemeClr val="tx1">
                    <a:lumMod val="85000"/>
                    <a:lumOff val="15000"/>
                  </a:schemeClr>
                </a:solidFill>
              </a:rPr>
              <a:t>ache</a:t>
            </a:r>
            <a:endParaRPr lang="fr-FR" sz="500" cap="none" dirty="0" smtClean="0">
              <a:solidFill>
                <a:schemeClr val="tx1">
                  <a:lumMod val="85000"/>
                  <a:lumOff val="15000"/>
                </a:schemeClr>
              </a:solidFill>
            </a:endParaRPr>
          </a:p>
          <a:p>
            <a:pPr algn="ctr"/>
            <a:r>
              <a:rPr lang="fr-FR" sz="2000" cap="none" dirty="0" smtClean="0">
                <a:solidFill>
                  <a:schemeClr val="tx1">
                    <a:lumMod val="85000"/>
                    <a:lumOff val="15000"/>
                  </a:schemeClr>
                </a:solidFill>
                <a:hlinkClick r:id="rId3"/>
              </a:rPr>
              <a:t>elodie.fache@ird.fr</a:t>
            </a:r>
            <a:endParaRPr lang="fr-FR" cap="none" dirty="0" smtClean="0">
              <a:solidFill>
                <a:schemeClr val="tx1">
                  <a:lumMod val="85000"/>
                  <a:lumOff val="15000"/>
                </a:schemeClr>
              </a:solidFill>
            </a:endParaRPr>
          </a:p>
          <a:p>
            <a:pPr algn="ctr"/>
            <a:endParaRPr lang="fr-FR"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1</a:t>
            </a:fld>
            <a:endParaRPr lang="en-US" dirty="0"/>
          </a:p>
        </p:txBody>
      </p:sp>
      <p:pic>
        <p:nvPicPr>
          <p:cNvPr id="4" name="Picture 2" descr="IRD, Institut de Recherche pour le Développement : accuei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8366" y="4502535"/>
            <a:ext cx="3175820" cy="7396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6542" y="5312350"/>
            <a:ext cx="1699467" cy="846752"/>
          </a:xfrm>
          <a:prstGeom prst="rect">
            <a:avLst/>
          </a:prstGeom>
        </p:spPr>
      </p:pic>
      <p:pic>
        <p:nvPicPr>
          <p:cNvPr id="17" name="Imag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2489" y="4748574"/>
            <a:ext cx="1115228" cy="1153944"/>
          </a:xfrm>
          <a:prstGeom prst="rect">
            <a:avLst/>
          </a:prstGeom>
        </p:spPr>
      </p:pic>
      <p:grpSp>
        <p:nvGrpSpPr>
          <p:cNvPr id="18" name="Groupe 17"/>
          <p:cNvGrpSpPr/>
          <p:nvPr/>
        </p:nvGrpSpPr>
        <p:grpSpPr>
          <a:xfrm>
            <a:off x="10667717" y="4707045"/>
            <a:ext cx="1393939" cy="1195473"/>
            <a:chOff x="7636455" y="4597394"/>
            <a:chExt cx="2069132" cy="1476258"/>
          </a:xfrm>
        </p:grpSpPr>
        <p:pic>
          <p:nvPicPr>
            <p:cNvPr id="19" name="Image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36455" y="4597394"/>
              <a:ext cx="1322424" cy="1022583"/>
            </a:xfrm>
            <a:prstGeom prst="rect">
              <a:avLst/>
            </a:prstGeom>
          </p:spPr>
        </p:pic>
        <p:pic>
          <p:nvPicPr>
            <p:cNvPr id="20" name="Image 1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669088" y="5465197"/>
              <a:ext cx="2036499" cy="608455"/>
            </a:xfrm>
            <a:prstGeom prst="rect">
              <a:avLst/>
            </a:prstGeom>
          </p:spPr>
        </p:pic>
      </p:grpSp>
      <p:pic>
        <p:nvPicPr>
          <p:cNvPr id="21" name="Image 2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78011" y="4542277"/>
            <a:ext cx="1856960" cy="1616825"/>
          </a:xfrm>
          <a:prstGeom prst="rect">
            <a:avLst/>
          </a:prstGeom>
        </p:spPr>
      </p:pic>
    </p:spTree>
    <p:extLst>
      <p:ext uri="{BB962C8B-B14F-4D97-AF65-F5344CB8AC3E}">
        <p14:creationId xmlns:p14="http://schemas.microsoft.com/office/powerpoint/2010/main" val="15955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33350" y="0"/>
            <a:ext cx="11915775" cy="5098832"/>
          </a:xfrm>
          <a:prstGeom prst="rect">
            <a:avLst/>
          </a:prstGeom>
          <a:noFill/>
        </p:spPr>
        <p:txBody>
          <a:bodyPr wrap="square" rtlCol="0">
            <a:spAutoFit/>
          </a:bodyPr>
          <a:lstStyle/>
          <a:p>
            <a:pPr algn="ctr"/>
            <a:r>
              <a:rPr lang="fr-FR" b="1" i="1" dirty="0" err="1" smtClean="0">
                <a:latin typeface="+mj-lt"/>
              </a:rPr>
              <a:t>Vanua</a:t>
            </a:r>
            <a:r>
              <a:rPr lang="fr-FR" b="1" dirty="0" smtClean="0">
                <a:latin typeface="+mj-lt"/>
              </a:rPr>
              <a:t> </a:t>
            </a:r>
            <a:r>
              <a:rPr lang="fr-FR" b="1" dirty="0" smtClean="0">
                <a:latin typeface="+mj-lt"/>
              </a:rPr>
              <a:t>: reflets d’une ontologie relationnelle</a:t>
            </a:r>
          </a:p>
          <a:p>
            <a:r>
              <a:rPr lang="fr-FR" sz="500" dirty="0" smtClean="0"/>
              <a:t>   </a:t>
            </a:r>
            <a:endParaRPr lang="fr-FR" sz="1600" b="1" dirty="0" smtClean="0"/>
          </a:p>
          <a:p>
            <a:pPr>
              <a:spcBef>
                <a:spcPts val="2000"/>
              </a:spcBef>
            </a:pPr>
            <a:endParaRPr lang="fr-FR" sz="1600" b="1" dirty="0" smtClean="0"/>
          </a:p>
          <a:p>
            <a:pPr>
              <a:spcBef>
                <a:spcPts val="2000"/>
              </a:spcBef>
            </a:pPr>
            <a:endParaRPr lang="fr-FR" sz="1600" b="1" dirty="0"/>
          </a:p>
          <a:p>
            <a:pPr>
              <a:spcBef>
                <a:spcPts val="2000"/>
              </a:spcBef>
            </a:pPr>
            <a:endParaRPr lang="fr-FR" sz="1600" b="1" dirty="0" smtClean="0"/>
          </a:p>
          <a:p>
            <a:pPr>
              <a:spcBef>
                <a:spcPts val="4200"/>
              </a:spcBef>
            </a:pPr>
            <a:r>
              <a:rPr lang="fr-FR" sz="1600" b="1" dirty="0" smtClean="0"/>
              <a:t> </a:t>
            </a:r>
            <a:endParaRPr lang="fr-FR" sz="1400" b="1" dirty="0"/>
          </a:p>
          <a:p>
            <a:pPr algn="ctr">
              <a:spcBef>
                <a:spcPts val="600"/>
              </a:spcBef>
            </a:pPr>
            <a:r>
              <a:rPr lang="fr-FR" b="1" dirty="0" err="1" smtClean="0"/>
              <a:t>Vanua</a:t>
            </a:r>
            <a:r>
              <a:rPr lang="fr-FR" b="1" dirty="0" smtClean="0"/>
              <a:t> = territoire terre-mer</a:t>
            </a:r>
          </a:p>
          <a:p>
            <a:pPr algn="ctr">
              <a:spcBef>
                <a:spcPts val="600"/>
              </a:spcBef>
            </a:pPr>
            <a:r>
              <a:rPr lang="fr-FR" b="1" dirty="0" smtClean="0"/>
              <a:t>+ tous </a:t>
            </a:r>
            <a:r>
              <a:rPr lang="fr-FR" b="1" dirty="0"/>
              <a:t>les </a:t>
            </a:r>
            <a:r>
              <a:rPr lang="fr-FR" b="1" dirty="0" smtClean="0"/>
              <a:t>humains </a:t>
            </a:r>
            <a:r>
              <a:rPr lang="fr-FR" b="1" dirty="0"/>
              <a:t>et </a:t>
            </a:r>
            <a:r>
              <a:rPr lang="fr-FR" b="1" dirty="0" smtClean="0"/>
              <a:t>non-humains </a:t>
            </a:r>
          </a:p>
          <a:p>
            <a:pPr algn="ctr">
              <a:spcBef>
                <a:spcPts val="600"/>
              </a:spcBef>
            </a:pPr>
            <a:r>
              <a:rPr lang="fr-FR" b="1" dirty="0" smtClean="0"/>
              <a:t>qui y </a:t>
            </a:r>
            <a:r>
              <a:rPr lang="fr-FR" b="1" dirty="0" err="1" smtClean="0"/>
              <a:t>co-habitent</a:t>
            </a:r>
            <a:r>
              <a:rPr lang="fr-FR" b="1" dirty="0" smtClean="0"/>
              <a:t> et le </a:t>
            </a:r>
            <a:r>
              <a:rPr lang="fr-FR" b="1" dirty="0" err="1" smtClean="0"/>
              <a:t>co</a:t>
            </a:r>
            <a:r>
              <a:rPr lang="fr-FR" b="1" dirty="0" smtClean="0"/>
              <a:t>-façonnent </a:t>
            </a:r>
          </a:p>
          <a:p>
            <a:pPr algn="ctr">
              <a:spcBef>
                <a:spcPts val="600"/>
              </a:spcBef>
            </a:pPr>
            <a:r>
              <a:rPr lang="fr-FR" b="1" dirty="0" smtClean="0"/>
              <a:t>qui sont interconnectés </a:t>
            </a:r>
            <a:r>
              <a:rPr lang="fr-FR" b="1" dirty="0"/>
              <a:t>et </a:t>
            </a:r>
            <a:r>
              <a:rPr lang="fr-FR" b="1" dirty="0" smtClean="0"/>
              <a:t>s’affectent mutuellement</a:t>
            </a:r>
          </a:p>
          <a:p>
            <a:pPr>
              <a:spcBef>
                <a:spcPts val="600"/>
              </a:spcBef>
            </a:pPr>
            <a:endParaRPr lang="fr-FR" sz="1600" dirty="0"/>
          </a:p>
          <a:p>
            <a:pPr>
              <a:spcBef>
                <a:spcPts val="600"/>
              </a:spcBef>
            </a:pPr>
            <a:endParaRPr lang="fr-FR" sz="1600" dirty="0"/>
          </a:p>
          <a:p>
            <a:pPr>
              <a:spcBef>
                <a:spcPts val="600"/>
              </a:spcBef>
            </a:pPr>
            <a:endParaRPr lang="fr-FR" sz="1600" dirty="0" smtClean="0"/>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10</a:t>
            </a:fld>
            <a:endParaRPr lang="en-US" dirty="0"/>
          </a:p>
        </p:txBody>
      </p:sp>
      <p:sp>
        <p:nvSpPr>
          <p:cNvPr id="5" name="Rectangle à coins arrondis 4"/>
          <p:cNvSpPr/>
          <p:nvPr/>
        </p:nvSpPr>
        <p:spPr>
          <a:xfrm>
            <a:off x="204786" y="504863"/>
            <a:ext cx="11772902" cy="2062976"/>
          </a:xfrm>
          <a:prstGeom prst="roundRect">
            <a:avLst>
              <a:gd name="adj" fmla="val 11126"/>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spcAft>
                <a:spcPts val="600"/>
              </a:spcAft>
            </a:pPr>
            <a:r>
              <a:rPr lang="en-US" sz="1600" dirty="0" smtClean="0"/>
              <a:t>“Chief</a:t>
            </a:r>
            <a:r>
              <a:rPr lang="en-US" sz="1600" dirty="0"/>
              <a:t>, people, and land </a:t>
            </a:r>
            <a:r>
              <a:rPr lang="en-US" sz="1600" dirty="0" smtClean="0"/>
              <a:t>[</a:t>
            </a:r>
            <a:r>
              <a:rPr lang="en-US" sz="1600" dirty="0"/>
              <a:t>incl. fishing </a:t>
            </a:r>
            <a:r>
              <a:rPr lang="en-US" sz="1600" dirty="0" smtClean="0"/>
              <a:t>ground] have </a:t>
            </a:r>
            <a:r>
              <a:rPr lang="en-US" sz="1600" dirty="0"/>
              <a:t>close relationship so that </a:t>
            </a:r>
            <a:r>
              <a:rPr lang="en-US" sz="1600" b="1" u="sng" dirty="0"/>
              <a:t>if one is affected the whole suffers</a:t>
            </a:r>
            <a:r>
              <a:rPr lang="en-US" sz="1600" dirty="0"/>
              <a:t>.” </a:t>
            </a:r>
            <a:r>
              <a:rPr lang="en-US" sz="1600" dirty="0" smtClean="0"/>
              <a:t>(p.27</a:t>
            </a:r>
            <a:r>
              <a:rPr lang="en-US" sz="1600" dirty="0"/>
              <a:t>)</a:t>
            </a:r>
          </a:p>
          <a:p>
            <a:pPr>
              <a:spcAft>
                <a:spcPts val="225"/>
              </a:spcAft>
            </a:pPr>
            <a:r>
              <a:rPr lang="en-US" sz="1200" dirty="0" err="1">
                <a:solidFill>
                  <a:schemeClr val="bg1">
                    <a:lumMod val="50000"/>
                  </a:schemeClr>
                </a:solidFill>
              </a:rPr>
              <a:t>Tuwere</a:t>
            </a:r>
            <a:r>
              <a:rPr lang="en-US" sz="1200" dirty="0">
                <a:solidFill>
                  <a:schemeClr val="bg1">
                    <a:lumMod val="50000"/>
                  </a:schemeClr>
                </a:solidFill>
              </a:rPr>
              <a:t> I.S. 2002. </a:t>
            </a:r>
            <a:r>
              <a:rPr lang="en-US" sz="1200" i="1" dirty="0">
                <a:solidFill>
                  <a:schemeClr val="bg1">
                    <a:lumMod val="50000"/>
                  </a:schemeClr>
                </a:solidFill>
              </a:rPr>
              <a:t>Vanua: Towards a Fijian Theology of Place</a:t>
            </a:r>
            <a:r>
              <a:rPr lang="en-US" sz="1200" dirty="0">
                <a:solidFill>
                  <a:schemeClr val="bg1">
                    <a:lumMod val="50000"/>
                  </a:schemeClr>
                </a:solidFill>
              </a:rPr>
              <a:t>. Suva: USP, Institute of Pacific Studies, and College of St John the Evangelist</a:t>
            </a:r>
            <a:r>
              <a:rPr lang="en-US" sz="1200" dirty="0" smtClean="0">
                <a:solidFill>
                  <a:schemeClr val="bg1">
                    <a:lumMod val="50000"/>
                  </a:schemeClr>
                </a:solidFill>
              </a:rPr>
              <a:t>.</a:t>
            </a:r>
          </a:p>
          <a:p>
            <a:pPr>
              <a:spcAft>
                <a:spcPts val="600"/>
              </a:spcAft>
            </a:pPr>
            <a:endParaRPr lang="en-US" sz="1200" dirty="0" smtClean="0"/>
          </a:p>
          <a:p>
            <a:pPr>
              <a:spcAft>
                <a:spcPts val="600"/>
              </a:spcAft>
            </a:pPr>
            <a:r>
              <a:rPr lang="en-US" sz="1600" dirty="0" smtClean="0"/>
              <a:t>“[</a:t>
            </a:r>
            <a:r>
              <a:rPr lang="en-US" sz="1600" dirty="0"/>
              <a:t>T]he world is one big entity and all things in it are associated. Life is complete and wholesome when all elements – air, wind, seas, rivers, plants, animals, fishes, people, the dead – are ‘synchronized’. […] In this view, life and its vitality depend on how </a:t>
            </a:r>
            <a:r>
              <a:rPr lang="en-US" sz="1600" b="1" u="sng" dirty="0"/>
              <a:t>all things relate and are affected by each other</a:t>
            </a:r>
            <a:r>
              <a:rPr lang="en-US" sz="1600" dirty="0"/>
              <a:t>.” (p.42)</a:t>
            </a:r>
          </a:p>
          <a:p>
            <a:pPr>
              <a:spcAft>
                <a:spcPts val="600"/>
              </a:spcAft>
            </a:pPr>
            <a:r>
              <a:rPr lang="en-US" sz="1050" dirty="0" err="1">
                <a:solidFill>
                  <a:schemeClr val="bg1">
                    <a:lumMod val="50000"/>
                  </a:schemeClr>
                </a:solidFill>
              </a:rPr>
              <a:t>Nabobo</a:t>
            </a:r>
            <a:r>
              <a:rPr lang="en-US" sz="1050" dirty="0">
                <a:solidFill>
                  <a:schemeClr val="bg1">
                    <a:lumMod val="50000"/>
                  </a:schemeClr>
                </a:solidFill>
              </a:rPr>
              <a:t>-Baba U. 2006. Knowing &amp; learning: An indigenous Fijian approach. Suva: USP, </a:t>
            </a:r>
            <a:r>
              <a:rPr lang="en-US" sz="1050" dirty="0" smtClean="0">
                <a:solidFill>
                  <a:schemeClr val="bg1">
                    <a:lumMod val="50000"/>
                  </a:schemeClr>
                </a:solidFill>
              </a:rPr>
              <a:t>IAS</a:t>
            </a:r>
            <a:endParaRPr lang="en-US" sz="1050" dirty="0"/>
          </a:p>
        </p:txBody>
      </p:sp>
      <p:pic>
        <p:nvPicPr>
          <p:cNvPr id="7" name="Image 6" descr="C:\Users\fache\Documents\2018-2022_SOCPacific\2019-09to11_Mission Elodie Fidji 2019\MLD 2019 - Photos\2019-10-25 TO 2019-11-06_Kadavu\IMG_2342.JPG"/>
          <p:cNvPicPr/>
          <p:nvPr/>
        </p:nvPicPr>
        <p:blipFill rotWithShape="1">
          <a:blip r:embed="rId3" cstate="screen">
            <a:extLst>
              <a:ext uri="{28A0092B-C50C-407E-A947-70E740481C1C}">
                <a14:useLocalDpi xmlns:a14="http://schemas.microsoft.com/office/drawing/2010/main"/>
              </a:ext>
            </a:extLst>
          </a:blip>
          <a:srcRect/>
          <a:stretch/>
        </p:blipFill>
        <p:spPr bwMode="auto">
          <a:xfrm>
            <a:off x="7436973" y="4286278"/>
            <a:ext cx="2879725" cy="1952589"/>
          </a:xfrm>
          <a:prstGeom prst="rect">
            <a:avLst/>
          </a:prstGeom>
          <a:noFill/>
          <a:ln>
            <a:solidFill>
              <a:schemeClr val="tx1"/>
            </a:solidFill>
          </a:ln>
        </p:spPr>
      </p:pic>
      <p:pic>
        <p:nvPicPr>
          <p:cNvPr id="9" name="Image 8" descr="C:\Users\fache\Documents\2018-2021_SOCPacific\2019-09to11_Mission Elodie Fidji 2019\MLD 2019 - Photos\2019-09-24 TO 2019-10-22_Cicia\IMG_0988.JPG"/>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flipH="1">
            <a:off x="10177405" y="4518478"/>
            <a:ext cx="1950621" cy="1486222"/>
          </a:xfrm>
          <a:prstGeom prst="rect">
            <a:avLst/>
          </a:prstGeom>
          <a:noFill/>
          <a:ln>
            <a:solidFill>
              <a:schemeClr val="tx1"/>
            </a:solidFill>
          </a:ln>
        </p:spPr>
      </p:pic>
      <p:pic>
        <p:nvPicPr>
          <p:cNvPr id="10" name="Image 9" descr="C:\Users\Elodie\Pictures\sélection photos Fidji\Gau\Village\IMG_7272.JPG"/>
          <p:cNvPicPr/>
          <p:nvPr/>
        </p:nvPicPr>
        <p:blipFill rotWithShape="1">
          <a:blip r:embed="rId5" cstate="screen">
            <a:extLst>
              <a:ext uri="{28A0092B-C50C-407E-A947-70E740481C1C}">
                <a14:useLocalDpi xmlns:a14="http://schemas.microsoft.com/office/drawing/2010/main"/>
              </a:ext>
            </a:extLst>
          </a:blip>
          <a:srcRect/>
          <a:stretch/>
        </p:blipFill>
        <p:spPr bwMode="auto">
          <a:xfrm>
            <a:off x="2977907" y="4286278"/>
            <a:ext cx="4366160" cy="1950620"/>
          </a:xfrm>
          <a:prstGeom prst="rect">
            <a:avLst/>
          </a:prstGeom>
          <a:noFill/>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6" cstate="screen">
            <a:extLst>
              <a:ext uri="{28A0092B-C50C-407E-A947-70E740481C1C}">
                <a14:useLocalDpi xmlns:a14="http://schemas.microsoft.com/office/drawing/2010/main"/>
              </a:ext>
            </a:extLst>
          </a:blip>
          <a:stretch>
            <a:fillRect/>
          </a:stretch>
        </p:blipFill>
        <p:spPr>
          <a:xfrm>
            <a:off x="283845" y="4286278"/>
            <a:ext cx="2601154" cy="1950620"/>
          </a:xfrm>
          <a:prstGeom prst="rect">
            <a:avLst/>
          </a:prstGeom>
          <a:ln>
            <a:solidFill>
              <a:schemeClr val="tx1"/>
            </a:solidFill>
          </a:ln>
        </p:spPr>
      </p:pic>
    </p:spTree>
    <p:extLst>
      <p:ext uri="{BB962C8B-B14F-4D97-AF65-F5344CB8AC3E}">
        <p14:creationId xmlns:p14="http://schemas.microsoft.com/office/powerpoint/2010/main" val="265984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DATA\anthropologie\Comm+publications\Publi_Elodie\projet publi post-MARE\Cartes pour article post-MARE\Cartes post-MARE_11-11-2017\Map Fiji-Gau.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22991" y="1135985"/>
            <a:ext cx="3990050" cy="2540665"/>
          </a:xfrm>
          <a:prstGeom prst="rect">
            <a:avLst/>
          </a:prstGeom>
          <a:noFill/>
          <a:ln>
            <a:solidFill>
              <a:schemeClr val="tx1"/>
            </a:solidFill>
          </a:ln>
        </p:spPr>
      </p:pic>
      <p:pic>
        <p:nvPicPr>
          <p:cNvPr id="13" name="Picture 4" descr="gau"/>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204034" y="3476250"/>
            <a:ext cx="1246228" cy="1417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Image 16" descr="C:\Users\Elodie\Pictures\sélection photos Fidji\Gau\Village\IMG_7272.JPG"/>
          <p:cNvPicPr/>
          <p:nvPr/>
        </p:nvPicPr>
        <p:blipFill rotWithShape="1">
          <a:blip r:embed="rId6" cstate="screen">
            <a:extLst>
              <a:ext uri="{28A0092B-C50C-407E-A947-70E740481C1C}">
                <a14:useLocalDpi xmlns:a14="http://schemas.microsoft.com/office/drawing/2010/main"/>
              </a:ext>
            </a:extLst>
          </a:blip>
          <a:srcRect/>
          <a:stretch/>
        </p:blipFill>
        <p:spPr bwMode="auto">
          <a:xfrm>
            <a:off x="9435383" y="3745835"/>
            <a:ext cx="2677658" cy="1150015"/>
          </a:xfrm>
          <a:prstGeom prst="rect">
            <a:avLst/>
          </a:prstGeom>
          <a:noFill/>
          <a:ln>
            <a:solidFill>
              <a:schemeClr val="tx1"/>
            </a:solidFill>
          </a:ln>
          <a:extLst>
            <a:ext uri="{53640926-AAD7-44D8-BBD7-CCE9431645EC}">
              <a14:shadowObscured xmlns:a14="http://schemas.microsoft.com/office/drawing/2010/main"/>
            </a:ext>
          </a:extLst>
        </p:spPr>
      </p:pic>
      <p:sp>
        <p:nvSpPr>
          <p:cNvPr id="7" name="Titre 1"/>
          <p:cNvSpPr txBox="1">
            <a:spLocks/>
          </p:cNvSpPr>
          <p:nvPr/>
        </p:nvSpPr>
        <p:spPr>
          <a:xfrm>
            <a:off x="0" y="13754"/>
            <a:ext cx="12192000" cy="534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 b="1" dirty="0"/>
              <a:t> </a:t>
            </a:r>
            <a:r>
              <a:rPr lang="fr-FR" sz="1500" b="1" dirty="0"/>
              <a:t/>
            </a:r>
            <a:br>
              <a:rPr lang="fr-FR" sz="1500" b="1" dirty="0"/>
            </a:br>
            <a:r>
              <a:rPr lang="fr-FR" sz="1800" b="1" dirty="0"/>
              <a:t>Initiatives de </a:t>
            </a:r>
            <a:r>
              <a:rPr lang="fr-FR" sz="1800" b="1" dirty="0" smtClean="0"/>
              <a:t>‘gestion </a:t>
            </a:r>
            <a:r>
              <a:rPr lang="fr-FR" sz="1800" b="1" dirty="0"/>
              <a:t>communautaire des ressources </a:t>
            </a:r>
            <a:r>
              <a:rPr lang="fr-FR" sz="1800" b="1" dirty="0" smtClean="0"/>
              <a:t>marines’ </a:t>
            </a:r>
            <a:r>
              <a:rPr lang="fr-FR" sz="1800" b="1" dirty="0"/>
              <a:t>à Fidji</a:t>
            </a:r>
            <a:endParaRPr lang="fr-FR" sz="1800" b="1" i="1" dirty="0"/>
          </a:p>
        </p:txBody>
      </p:sp>
      <p:sp>
        <p:nvSpPr>
          <p:cNvPr id="8" name="ZoneTexte 7"/>
          <p:cNvSpPr txBox="1"/>
          <p:nvPr/>
        </p:nvSpPr>
        <p:spPr>
          <a:xfrm>
            <a:off x="653537" y="5524707"/>
            <a:ext cx="10884925" cy="584775"/>
          </a:xfrm>
          <a:prstGeom prst="rect">
            <a:avLst/>
          </a:prstGeom>
          <a:noFill/>
        </p:spPr>
        <p:txBody>
          <a:bodyPr wrap="square" rtlCol="0">
            <a:spAutoFit/>
          </a:bodyPr>
          <a:lstStyle/>
          <a:p>
            <a:pPr algn="ctr">
              <a:spcAft>
                <a:spcPts val="600"/>
              </a:spcAft>
            </a:pPr>
            <a:r>
              <a:rPr lang="fr-FR" sz="1600" dirty="0"/>
              <a:t>Etude des représentations et pratiques </a:t>
            </a:r>
            <a:r>
              <a:rPr lang="fr-FR" sz="1600" dirty="0" smtClean="0"/>
              <a:t>locales dans le cadre de l’initiative </a:t>
            </a:r>
            <a:r>
              <a:rPr lang="fr-FR" sz="1600" i="1" dirty="0" err="1" smtClean="0"/>
              <a:t>Lomani</a:t>
            </a:r>
            <a:r>
              <a:rPr lang="fr-FR" sz="1600" i="1" dirty="0" smtClean="0"/>
              <a:t> </a:t>
            </a:r>
            <a:r>
              <a:rPr lang="fr-FR" sz="1600" i="1" dirty="0" err="1" smtClean="0"/>
              <a:t>Gau</a:t>
            </a:r>
            <a:r>
              <a:rPr lang="fr-FR" sz="1600" dirty="0" smtClean="0"/>
              <a:t>, a</a:t>
            </a:r>
            <a:r>
              <a:rPr lang="en-US" sz="1600" dirty="0" err="1" smtClean="0"/>
              <a:t>rticulée</a:t>
            </a:r>
            <a:r>
              <a:rPr lang="en-US" sz="1600" dirty="0" smtClean="0"/>
              <a:t> </a:t>
            </a:r>
            <a:r>
              <a:rPr lang="en-US" sz="1600" dirty="0" err="1" smtClean="0"/>
              <a:t>autour</a:t>
            </a:r>
            <a:r>
              <a:rPr lang="en-US" sz="1600" dirty="0" smtClean="0"/>
              <a:t> de la superposition </a:t>
            </a:r>
            <a:r>
              <a:rPr lang="en-US" sz="1600" dirty="0"/>
              <a:t>entre zone </a:t>
            </a:r>
            <a:r>
              <a:rPr lang="en-US" sz="1600" dirty="0" err="1"/>
              <a:t>coutumière</a:t>
            </a:r>
            <a:r>
              <a:rPr lang="en-US" sz="1600" dirty="0"/>
              <a:t> de </a:t>
            </a:r>
            <a:r>
              <a:rPr lang="en-US" sz="1600" dirty="0" err="1"/>
              <a:t>pêche</a:t>
            </a:r>
            <a:r>
              <a:rPr lang="en-US" sz="1600" dirty="0"/>
              <a:t> (</a:t>
            </a:r>
            <a:r>
              <a:rPr lang="en-US" sz="1600" i="1" dirty="0" err="1"/>
              <a:t>iqoliqoli</a:t>
            </a:r>
            <a:r>
              <a:rPr lang="en-US" sz="1600" dirty="0" smtClean="0"/>
              <a:t>) et </a:t>
            </a:r>
            <a:r>
              <a:rPr lang="en-US" sz="1600" dirty="0" err="1" smtClean="0"/>
              <a:t>aire</a:t>
            </a:r>
            <a:r>
              <a:rPr lang="en-US" sz="1600" dirty="0" smtClean="0"/>
              <a:t> marine </a:t>
            </a:r>
            <a:r>
              <a:rPr lang="en-US" sz="1600" dirty="0" err="1" smtClean="0"/>
              <a:t>gérée</a:t>
            </a:r>
            <a:r>
              <a:rPr lang="en-US" sz="1600" dirty="0" smtClean="0"/>
              <a:t> </a:t>
            </a:r>
            <a:r>
              <a:rPr lang="en-US" sz="1600" dirty="0" err="1" smtClean="0"/>
              <a:t>localement</a:t>
            </a:r>
            <a:r>
              <a:rPr lang="en-US" sz="1600" dirty="0" smtClean="0"/>
              <a:t> (LMMA) </a:t>
            </a:r>
            <a:r>
              <a:rPr lang="en-US" sz="1600" dirty="0" err="1" smtClean="0"/>
              <a:t>intégrant</a:t>
            </a:r>
            <a:r>
              <a:rPr lang="en-US" sz="1600" dirty="0" smtClean="0"/>
              <a:t> des </a:t>
            </a:r>
            <a:r>
              <a:rPr lang="en-US" sz="1600" i="1" dirty="0" smtClean="0"/>
              <a:t>‘</a:t>
            </a:r>
            <a:r>
              <a:rPr lang="en-US" sz="1600" i="1" dirty="0" err="1" smtClean="0"/>
              <a:t>tabu</a:t>
            </a:r>
            <a:r>
              <a:rPr lang="en-US" sz="1600" i="1" dirty="0" smtClean="0"/>
              <a:t> areas</a:t>
            </a:r>
            <a:r>
              <a:rPr lang="en-US" sz="1600" i="1" dirty="0" smtClean="0"/>
              <a:t>’</a:t>
            </a:r>
            <a:endParaRPr lang="en-US" sz="1600" dirty="0"/>
          </a:p>
        </p:txBody>
      </p:sp>
      <p:pic>
        <p:nvPicPr>
          <p:cNvPr id="9" name="Image 8" descr="C:\Users\fache\Documents\Comm+publications\Publi Elodie\projet publi post-IDMeR\Révision publi post-IDMeR\Map Gau-tikina-iqoliqoli V3 Francais.jpg"/>
          <p:cNvPicPr/>
          <p:nvPr/>
        </p:nvPicPr>
        <p:blipFill rotWithShape="1">
          <a:blip r:embed="rId7" cstate="screen">
            <a:extLst>
              <a:ext uri="{28A0092B-C50C-407E-A947-70E740481C1C}">
                <a14:useLocalDpi xmlns:a14="http://schemas.microsoft.com/office/drawing/2010/main"/>
              </a:ext>
            </a:extLst>
          </a:blip>
          <a:srcRect/>
          <a:stretch/>
        </p:blipFill>
        <p:spPr bwMode="auto">
          <a:xfrm>
            <a:off x="4525895" y="1137072"/>
            <a:ext cx="3530987" cy="3756906"/>
          </a:xfrm>
          <a:prstGeom prst="rect">
            <a:avLst/>
          </a:prstGeom>
          <a:noFill/>
          <a:ln>
            <a:solidFill>
              <a:schemeClr val="tx1"/>
            </a:solidFill>
          </a:ln>
        </p:spPr>
      </p:pic>
      <p:pic>
        <p:nvPicPr>
          <p:cNvPr id="10" name="Image 9" descr="C:\Users\Elodie\Pictures\sélection photos Fidji\Gau\Zone côtière\IMG_2173.JPG"/>
          <p:cNvPicPr/>
          <p:nvPr/>
        </p:nvPicPr>
        <p:blipFill rotWithShape="1">
          <a:blip r:embed="rId8" cstate="screen">
            <a:extLst>
              <a:ext uri="{28A0092B-C50C-407E-A947-70E740481C1C}">
                <a14:useLocalDpi xmlns:a14="http://schemas.microsoft.com/office/drawing/2010/main"/>
              </a:ext>
            </a:extLst>
          </a:blip>
          <a:srcRect/>
          <a:stretch/>
        </p:blipFill>
        <p:spPr bwMode="auto">
          <a:xfrm>
            <a:off x="76200" y="1135986"/>
            <a:ext cx="4374062" cy="2278604"/>
          </a:xfrm>
          <a:prstGeom prst="rect">
            <a:avLst/>
          </a:prstGeom>
          <a:noFill/>
          <a:ln>
            <a:solidFill>
              <a:schemeClr val="tx1"/>
            </a:solidFill>
          </a:ln>
          <a:extLst>
            <a:ext uri="{53640926-AAD7-44D8-BBD7-CCE9431645EC}">
              <a14:shadowObscured xmlns:a14="http://schemas.microsoft.com/office/drawing/2010/main"/>
            </a:ext>
          </a:extLst>
        </p:spPr>
      </p:pic>
      <p:pic>
        <p:nvPicPr>
          <p:cNvPr id="12" name="Image 1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a:off x="1724212" y="3489789"/>
            <a:ext cx="1417726" cy="1390651"/>
          </a:xfrm>
          <a:prstGeom prst="rect">
            <a:avLst/>
          </a:prstGeom>
          <a:ln w="12700">
            <a:solidFill>
              <a:schemeClr val="tx1"/>
            </a:solidFill>
          </a:ln>
        </p:spPr>
      </p:pic>
      <p:pic>
        <p:nvPicPr>
          <p:cNvPr id="14" name="Image 13"/>
          <p:cNvPicPr/>
          <p:nvPr/>
        </p:nvPicPr>
        <p:blipFill rotWithShape="1">
          <a:blip r:embed="rId10" cstate="screen">
            <a:extLst>
              <a:ext uri="{28A0092B-C50C-407E-A947-70E740481C1C}">
                <a14:useLocalDpi xmlns:a14="http://schemas.microsoft.com/office/drawing/2010/main"/>
              </a:ext>
            </a:extLst>
          </a:blip>
          <a:srcRect/>
          <a:stretch/>
        </p:blipFill>
        <p:spPr>
          <a:xfrm>
            <a:off x="8132516" y="3745835"/>
            <a:ext cx="1227233" cy="1148142"/>
          </a:xfrm>
          <a:prstGeom prst="rect">
            <a:avLst/>
          </a:prstGeom>
          <a:ln>
            <a:solidFill>
              <a:schemeClr val="tx1"/>
            </a:solidFill>
          </a:ln>
        </p:spPr>
      </p:pic>
      <p:pic>
        <p:nvPicPr>
          <p:cNvPr id="15" name="Image 14"/>
          <p:cNvPicPr/>
          <p:nvPr/>
        </p:nvPicPr>
        <p:blipFill rotWithShape="1">
          <a:blip r:embed="rId11" cstate="screen">
            <a:extLst>
              <a:ext uri="{28A0092B-C50C-407E-A947-70E740481C1C}">
                <a14:useLocalDpi xmlns:a14="http://schemas.microsoft.com/office/drawing/2010/main"/>
              </a:ext>
            </a:extLst>
          </a:blip>
          <a:srcRect/>
          <a:stretch/>
        </p:blipFill>
        <p:spPr>
          <a:xfrm>
            <a:off x="76201" y="3476251"/>
            <a:ext cx="1585916" cy="1419599"/>
          </a:xfrm>
          <a:prstGeom prst="rect">
            <a:avLst/>
          </a:prstGeom>
          <a:ln>
            <a:solidFill>
              <a:schemeClr val="tx1"/>
            </a:solidFill>
          </a:ln>
        </p:spPr>
      </p:pic>
      <p:sp>
        <p:nvSpPr>
          <p:cNvPr id="2" name="Espace réservé du numéro de diapositive 1"/>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72434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27" y="681216"/>
            <a:ext cx="4139046" cy="2696573"/>
          </a:xfrm>
          <a:prstGeom prst="rect">
            <a:avLst/>
          </a:prstGeom>
          <a:ln>
            <a:solidFill>
              <a:schemeClr val="tx1"/>
            </a:solidFill>
          </a:ln>
        </p:spPr>
      </p:pic>
      <p:sp>
        <p:nvSpPr>
          <p:cNvPr id="11" name="Titre 1"/>
          <p:cNvSpPr txBox="1">
            <a:spLocks/>
          </p:cNvSpPr>
          <p:nvPr/>
        </p:nvSpPr>
        <p:spPr>
          <a:xfrm>
            <a:off x="0" y="13754"/>
            <a:ext cx="12192000" cy="534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 b="1" dirty="0"/>
              <a:t> </a:t>
            </a:r>
            <a:r>
              <a:rPr lang="fr-FR" sz="1500" b="1" dirty="0"/>
              <a:t/>
            </a:r>
            <a:br>
              <a:rPr lang="fr-FR" sz="1500" b="1" dirty="0"/>
            </a:br>
            <a:r>
              <a:rPr lang="fr-FR" sz="1800" b="1" dirty="0"/>
              <a:t>Pêcheries côtières et hauturières dans le Pacifique Sud (Fidji, Nouvelle-Calédonie, </a:t>
            </a:r>
            <a:r>
              <a:rPr lang="fr-FR" sz="1800" b="1" dirty="0" smtClean="0"/>
              <a:t>Vanuatu)</a:t>
            </a:r>
            <a:endParaRPr lang="fr-FR" sz="1800" b="1" i="1" dirty="0"/>
          </a:p>
        </p:txBody>
      </p:sp>
      <p:pic>
        <p:nvPicPr>
          <p:cNvPr id="1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76175" y="4777768"/>
            <a:ext cx="4387842" cy="1430437"/>
          </a:xfrm>
          <a:prstGeom prst="rect">
            <a:avLst/>
          </a:prstGeom>
        </p:spPr>
      </p:pic>
      <p:pic>
        <p:nvPicPr>
          <p:cNvPr id="14"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926" y="3489191"/>
            <a:ext cx="4139046" cy="2758691"/>
          </a:xfrm>
          <a:prstGeom prst="rect">
            <a:avLst/>
          </a:prstGeom>
          <a:ln>
            <a:solidFill>
              <a:schemeClr val="tx1"/>
            </a:solidFill>
          </a:ln>
        </p:spPr>
      </p:pic>
      <p:sp>
        <p:nvSpPr>
          <p:cNvPr id="18" name="ZoneTexte 17"/>
          <p:cNvSpPr txBox="1"/>
          <p:nvPr/>
        </p:nvSpPr>
        <p:spPr>
          <a:xfrm>
            <a:off x="9045945" y="667882"/>
            <a:ext cx="2993656" cy="5580000"/>
          </a:xfrm>
          <a:prstGeom prst="rect">
            <a:avLst/>
          </a:prstGeom>
          <a:noFill/>
          <a:ln>
            <a:solidFill>
              <a:schemeClr val="tx1"/>
            </a:solidFill>
          </a:ln>
        </p:spPr>
        <p:txBody>
          <a:bodyPr wrap="square" rtlCol="0">
            <a:spAutoFit/>
          </a:bodyPr>
          <a:lstStyle/>
          <a:p>
            <a:pPr algn="ctr"/>
            <a:endParaRPr lang="fr-FR" sz="1600" dirty="0" smtClean="0"/>
          </a:p>
          <a:p>
            <a:pPr algn="ctr"/>
            <a:r>
              <a:rPr lang="fr-FR" sz="1600" dirty="0" smtClean="0"/>
              <a:t>Au </a:t>
            </a:r>
            <a:r>
              <a:rPr lang="fr-FR" sz="1600" dirty="0" smtClean="0"/>
              <a:t>croisement </a:t>
            </a:r>
          </a:p>
          <a:p>
            <a:pPr algn="ctr"/>
            <a:r>
              <a:rPr lang="fr-FR" sz="1600" dirty="0" smtClean="0"/>
              <a:t>entre thématiques 1 &amp; 2 </a:t>
            </a:r>
            <a:r>
              <a:rPr lang="fr-FR" sz="1600" dirty="0"/>
              <a:t>:</a:t>
            </a:r>
          </a:p>
          <a:p>
            <a:r>
              <a:rPr lang="fr-FR" sz="1500" dirty="0"/>
              <a:t> </a:t>
            </a:r>
            <a:r>
              <a:rPr lang="fr-FR" sz="1500" dirty="0" smtClean="0"/>
              <a:t> </a:t>
            </a:r>
            <a:endParaRPr lang="fr-FR" sz="1500" dirty="0"/>
          </a:p>
          <a:p>
            <a:pPr marL="285750" indent="-285750">
              <a:spcAft>
                <a:spcPts val="800"/>
              </a:spcAft>
              <a:buFont typeface="Wingdings" panose="05000000000000000000" pitchFamily="2" charset="2"/>
              <a:buChar char="Ø"/>
            </a:pPr>
            <a:r>
              <a:rPr lang="en-US" sz="1500" dirty="0" err="1" smtClean="0"/>
              <a:t>Différentes</a:t>
            </a:r>
            <a:r>
              <a:rPr lang="en-US" sz="1500" dirty="0" smtClean="0"/>
              <a:t> </a:t>
            </a:r>
            <a:r>
              <a:rPr lang="en-US" sz="1500" dirty="0" err="1" smtClean="0"/>
              <a:t>approches</a:t>
            </a:r>
            <a:r>
              <a:rPr lang="en-US" sz="1500" dirty="0" smtClean="0"/>
              <a:t> des </a:t>
            </a:r>
            <a:r>
              <a:rPr lang="en-US" sz="1500" dirty="0" err="1" smtClean="0"/>
              <a:t>pêcheries</a:t>
            </a:r>
            <a:r>
              <a:rPr lang="en-US" sz="1500" dirty="0" smtClean="0"/>
              <a:t> </a:t>
            </a:r>
            <a:r>
              <a:rPr lang="en-US" sz="1500" dirty="0" err="1" smtClean="0"/>
              <a:t>côtières</a:t>
            </a:r>
            <a:r>
              <a:rPr lang="en-US" sz="1500" dirty="0" smtClean="0"/>
              <a:t> / </a:t>
            </a:r>
            <a:r>
              <a:rPr lang="en-US" sz="1500" dirty="0" err="1" smtClean="0"/>
              <a:t>récifales</a:t>
            </a:r>
            <a:r>
              <a:rPr lang="en-US" sz="1500" dirty="0" smtClean="0"/>
              <a:t> : </a:t>
            </a:r>
          </a:p>
          <a:p>
            <a:pPr marL="447675" lvl="1" indent="-180975">
              <a:spcAft>
                <a:spcPts val="800"/>
              </a:spcAft>
              <a:buFont typeface="Arial" panose="020B0604020202020204" pitchFamily="34" charset="0"/>
              <a:buChar char="•"/>
            </a:pPr>
            <a:r>
              <a:rPr lang="en-US" sz="1400" dirty="0" err="1" smtClean="0"/>
              <a:t>Représentations</a:t>
            </a:r>
            <a:r>
              <a:rPr lang="en-US" sz="1400" dirty="0" smtClean="0"/>
              <a:t> de la </a:t>
            </a:r>
            <a:r>
              <a:rPr lang="en-US" sz="1400" dirty="0" err="1" smtClean="0"/>
              <a:t>mer</a:t>
            </a:r>
            <a:r>
              <a:rPr lang="en-US" sz="1400" dirty="0" smtClean="0"/>
              <a:t> et </a:t>
            </a:r>
            <a:r>
              <a:rPr lang="en-US" sz="1400" dirty="0" err="1" smtClean="0"/>
              <a:t>pratiques</a:t>
            </a:r>
            <a:r>
              <a:rPr lang="en-US" sz="1400" dirty="0" smtClean="0"/>
              <a:t> de </a:t>
            </a:r>
            <a:r>
              <a:rPr lang="en-US" sz="1400" dirty="0" err="1" smtClean="0"/>
              <a:t>pêche</a:t>
            </a:r>
            <a:r>
              <a:rPr lang="en-US" sz="1400" dirty="0" smtClean="0"/>
              <a:t> des </a:t>
            </a:r>
            <a:r>
              <a:rPr lang="en-US" sz="1400" dirty="0" err="1" smtClean="0"/>
              <a:t>enfants</a:t>
            </a:r>
            <a:endParaRPr lang="en-US" sz="1400" dirty="0" smtClean="0"/>
          </a:p>
          <a:p>
            <a:pPr marL="447675" lvl="1" indent="-180975">
              <a:spcAft>
                <a:spcPts val="800"/>
              </a:spcAft>
              <a:buFont typeface="Arial" panose="020B0604020202020204" pitchFamily="34" charset="0"/>
              <a:buChar char="•"/>
            </a:pPr>
            <a:r>
              <a:rPr lang="en-US" sz="1400" dirty="0" err="1"/>
              <a:t>Valeurs</a:t>
            </a:r>
            <a:r>
              <a:rPr lang="en-US" sz="1400" dirty="0"/>
              <a:t> des ‘</a:t>
            </a:r>
            <a:r>
              <a:rPr lang="en-US" sz="1400" dirty="0" err="1"/>
              <a:t>ressources</a:t>
            </a:r>
            <a:r>
              <a:rPr lang="en-US" sz="1400" dirty="0"/>
              <a:t>’ </a:t>
            </a:r>
            <a:r>
              <a:rPr lang="en-US" sz="1400" dirty="0" err="1" smtClean="0"/>
              <a:t>côtières</a:t>
            </a:r>
            <a:endParaRPr lang="en-US" sz="1400" dirty="0" smtClean="0"/>
          </a:p>
          <a:p>
            <a:pPr marL="447675" lvl="1" indent="-180975">
              <a:spcAft>
                <a:spcPts val="800"/>
              </a:spcAft>
              <a:buFont typeface="Arial" panose="020B0604020202020204" pitchFamily="34" charset="0"/>
              <a:buChar char="•"/>
            </a:pPr>
            <a:r>
              <a:rPr lang="en-US" sz="1400" dirty="0" err="1" smtClean="0"/>
              <a:t>Surpêche</a:t>
            </a:r>
            <a:endParaRPr lang="en-US" sz="1400" dirty="0" smtClean="0"/>
          </a:p>
          <a:p>
            <a:pPr marL="447675" lvl="1" indent="-180975">
              <a:spcAft>
                <a:spcPts val="800"/>
              </a:spcAft>
              <a:buFont typeface="Arial" panose="020B0604020202020204" pitchFamily="34" charset="0"/>
              <a:buChar char="•"/>
            </a:pPr>
            <a:r>
              <a:rPr lang="en-US" b="1" dirty="0" err="1" smtClean="0"/>
              <a:t>Gestion</a:t>
            </a:r>
            <a:r>
              <a:rPr lang="en-US" b="1" dirty="0" smtClean="0"/>
              <a:t> </a:t>
            </a:r>
            <a:r>
              <a:rPr lang="en-US" b="1" i="1" dirty="0" smtClean="0"/>
              <a:t>ridge-to-reef</a:t>
            </a:r>
          </a:p>
          <a:p>
            <a:r>
              <a:rPr lang="en-US" sz="800" i="1" dirty="0" smtClean="0"/>
              <a:t> </a:t>
            </a:r>
            <a:endParaRPr lang="en-US" sz="1500" dirty="0" smtClean="0"/>
          </a:p>
          <a:p>
            <a:pPr marL="285750" indent="-285750">
              <a:buFont typeface="Wingdings" panose="05000000000000000000" pitchFamily="2" charset="2"/>
              <a:buChar char="Ø"/>
            </a:pPr>
            <a:r>
              <a:rPr lang="en-US" sz="1500" dirty="0" smtClean="0"/>
              <a:t>Connections entre </a:t>
            </a:r>
            <a:r>
              <a:rPr lang="en-US" sz="1500" dirty="0" err="1" smtClean="0"/>
              <a:t>changement</a:t>
            </a:r>
            <a:r>
              <a:rPr lang="en-US" sz="1500" dirty="0" smtClean="0"/>
              <a:t> </a:t>
            </a:r>
            <a:r>
              <a:rPr lang="en-US" sz="1500" dirty="0" err="1" smtClean="0"/>
              <a:t>climatique</a:t>
            </a:r>
            <a:r>
              <a:rPr lang="en-US" sz="1500" dirty="0" smtClean="0"/>
              <a:t>, religion et </a:t>
            </a:r>
            <a:r>
              <a:rPr lang="en-US" sz="1500" dirty="0" err="1" smtClean="0"/>
              <a:t>politique</a:t>
            </a:r>
            <a:endParaRPr lang="en-US" sz="1500" dirty="0" smtClean="0"/>
          </a:p>
          <a:p>
            <a:r>
              <a:rPr lang="en-US" sz="1500" dirty="0" smtClean="0"/>
              <a:t> </a:t>
            </a:r>
            <a:endParaRPr lang="en-US" sz="800" dirty="0" smtClean="0"/>
          </a:p>
          <a:p>
            <a:pPr marL="285750" indent="-285750">
              <a:buFont typeface="Wingdings" panose="05000000000000000000" pitchFamily="2" charset="2"/>
              <a:buChar char="Ø"/>
            </a:pPr>
            <a:r>
              <a:rPr lang="en-US" sz="1500" dirty="0" err="1"/>
              <a:t>Politiques</a:t>
            </a:r>
            <a:r>
              <a:rPr lang="en-US" sz="1500" dirty="0"/>
              <a:t> </a:t>
            </a:r>
            <a:r>
              <a:rPr lang="en-US" sz="1500" dirty="0" err="1"/>
              <a:t>publiques</a:t>
            </a:r>
            <a:r>
              <a:rPr lang="en-US" sz="1500" dirty="0"/>
              <a:t> de </a:t>
            </a:r>
            <a:r>
              <a:rPr lang="en-US" sz="1500" dirty="0" err="1"/>
              <a:t>gestion</a:t>
            </a:r>
            <a:r>
              <a:rPr lang="en-US" sz="1500" dirty="0"/>
              <a:t> des </a:t>
            </a:r>
            <a:r>
              <a:rPr lang="en-US" sz="1500" dirty="0" err="1" smtClean="0"/>
              <a:t>pêcheries</a:t>
            </a:r>
            <a:endParaRPr lang="en-US" sz="1500" dirty="0" smtClean="0"/>
          </a:p>
          <a:p>
            <a:r>
              <a:rPr lang="en-US" sz="1500" dirty="0" smtClean="0"/>
              <a:t> </a:t>
            </a:r>
            <a:endParaRPr lang="en-US" sz="1500" dirty="0"/>
          </a:p>
          <a:p>
            <a:pPr marL="285750" indent="-285750">
              <a:buFont typeface="Wingdings" panose="05000000000000000000" pitchFamily="2" charset="2"/>
              <a:buChar char="Ø"/>
            </a:pPr>
            <a:r>
              <a:rPr lang="en-US" sz="1500" dirty="0" err="1" smtClean="0"/>
              <a:t>Ruée</a:t>
            </a:r>
            <a:r>
              <a:rPr lang="en-US" sz="1500" dirty="0" smtClean="0"/>
              <a:t> </a:t>
            </a:r>
            <a:r>
              <a:rPr lang="en-US" sz="1500" dirty="0" err="1" smtClean="0"/>
              <a:t>vers</a:t>
            </a:r>
            <a:r>
              <a:rPr lang="en-US" sz="1500" dirty="0" smtClean="0"/>
              <a:t> les </a:t>
            </a:r>
            <a:r>
              <a:rPr lang="en-US" sz="1500" dirty="0" err="1" smtClean="0"/>
              <a:t>espaces</a:t>
            </a:r>
            <a:r>
              <a:rPr lang="en-US" sz="1500" dirty="0" smtClean="0"/>
              <a:t> et </a:t>
            </a:r>
            <a:r>
              <a:rPr lang="en-US" sz="1500" dirty="0" err="1" smtClean="0"/>
              <a:t>ressources</a:t>
            </a:r>
            <a:r>
              <a:rPr lang="en-US" sz="1500" dirty="0" smtClean="0"/>
              <a:t> du </a:t>
            </a:r>
            <a:r>
              <a:rPr lang="en-US" sz="1500" dirty="0" err="1" smtClean="0"/>
              <a:t>Pacifique</a:t>
            </a:r>
            <a:r>
              <a:rPr lang="en-US" sz="1500" dirty="0" smtClean="0"/>
              <a:t> </a:t>
            </a:r>
            <a:r>
              <a:rPr lang="en-US" sz="1500" dirty="0" err="1" smtClean="0"/>
              <a:t>Sud</a:t>
            </a:r>
            <a:endParaRPr lang="en-US" sz="1500" dirty="0"/>
          </a:p>
          <a:p>
            <a:endParaRPr lang="en-US" sz="1500" dirty="0" smtClean="0"/>
          </a:p>
          <a:p>
            <a:r>
              <a:rPr lang="en-US" sz="700" dirty="0"/>
              <a:t> </a:t>
            </a:r>
            <a:endParaRPr lang="en-US" sz="700" dirty="0" smtClean="0"/>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3</a:t>
            </a:fld>
            <a:endParaRPr lang="en-US" dirty="0"/>
          </a:p>
        </p:txBody>
      </p:sp>
      <p:sp>
        <p:nvSpPr>
          <p:cNvPr id="15" name="Rectangle à coins arrondis 14"/>
          <p:cNvSpPr/>
          <p:nvPr/>
        </p:nvSpPr>
        <p:spPr>
          <a:xfrm>
            <a:off x="4431894" y="682916"/>
            <a:ext cx="4502555" cy="698063"/>
          </a:xfrm>
          <a:prstGeom prst="roundRect">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lgn="ctr">
              <a:spcAft>
                <a:spcPts val="600"/>
              </a:spcAft>
            </a:pPr>
            <a:r>
              <a:rPr lang="fr-FR" sz="1500" b="1" dirty="0"/>
              <a:t>A </a:t>
            </a:r>
            <a:r>
              <a:rPr lang="fr-FR" sz="1500" b="1" dirty="0" err="1"/>
              <a:t>Sea</a:t>
            </a:r>
            <a:r>
              <a:rPr lang="fr-FR" sz="1500" b="1" dirty="0"/>
              <a:t> of Connections: </a:t>
            </a:r>
          </a:p>
          <a:p>
            <a:pPr algn="ctr">
              <a:spcAft>
                <a:spcPts val="600"/>
              </a:spcAft>
            </a:pPr>
            <a:r>
              <a:rPr lang="fr-FR" sz="1500" dirty="0" err="1"/>
              <a:t>Contextualizing</a:t>
            </a:r>
            <a:r>
              <a:rPr lang="fr-FR" sz="1500" dirty="0"/>
              <a:t> </a:t>
            </a:r>
            <a:r>
              <a:rPr lang="fr-FR" sz="1500" dirty="0" err="1"/>
              <a:t>Fisheries</a:t>
            </a:r>
            <a:r>
              <a:rPr lang="fr-FR" sz="1500" dirty="0"/>
              <a:t> in the South Pacific </a:t>
            </a:r>
            <a:r>
              <a:rPr lang="fr-FR" sz="1500" dirty="0" err="1"/>
              <a:t>Region</a:t>
            </a:r>
            <a:endParaRPr lang="en-US" sz="1500" dirty="0"/>
          </a:p>
        </p:txBody>
      </p:sp>
      <p:sp>
        <p:nvSpPr>
          <p:cNvPr id="17" name="Rectangle à coins arrondis 16"/>
          <p:cNvSpPr/>
          <p:nvPr/>
        </p:nvSpPr>
        <p:spPr>
          <a:xfrm>
            <a:off x="4431706" y="1533869"/>
            <a:ext cx="4502555" cy="1464231"/>
          </a:xfrm>
          <a:prstGeom prst="roundRect">
            <a:avLst>
              <a:gd name="adj" fmla="val 10162"/>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lgn="ctr">
              <a:spcAft>
                <a:spcPts val="225"/>
              </a:spcAft>
            </a:pPr>
            <a:r>
              <a:rPr lang="fr-FR" sz="1500" dirty="0"/>
              <a:t>Explorer le vaste champ de connexions</a:t>
            </a:r>
          </a:p>
          <a:p>
            <a:pPr algn="ctr">
              <a:spcAft>
                <a:spcPts val="225"/>
              </a:spcAft>
            </a:pPr>
            <a:r>
              <a:rPr lang="fr-FR" sz="1500" dirty="0"/>
              <a:t>(socio-culturelles, socio-politiques et géopolitiques) </a:t>
            </a:r>
          </a:p>
          <a:p>
            <a:pPr algn="ctr">
              <a:spcAft>
                <a:spcPts val="225"/>
              </a:spcAft>
            </a:pPr>
            <a:r>
              <a:rPr lang="fr-FR" sz="1500" dirty="0"/>
              <a:t>dans le contexte desquelles s’inscrivent les</a:t>
            </a:r>
          </a:p>
          <a:p>
            <a:pPr algn="ctr">
              <a:spcAft>
                <a:spcPts val="225"/>
              </a:spcAft>
            </a:pPr>
            <a:r>
              <a:rPr lang="fr-FR" sz="1500" dirty="0"/>
              <a:t>pratiques de pêche côtières et hauturières et les politiques de gestion de ces pêcheries</a:t>
            </a:r>
            <a:endParaRPr lang="fr-FR" sz="1500" dirty="0"/>
          </a:p>
        </p:txBody>
      </p:sp>
      <p:sp>
        <p:nvSpPr>
          <p:cNvPr id="19" name="Rectangle à coins arrondis 18"/>
          <p:cNvSpPr/>
          <p:nvPr/>
        </p:nvSpPr>
        <p:spPr>
          <a:xfrm>
            <a:off x="4431706" y="3136231"/>
            <a:ext cx="4502555" cy="1634490"/>
          </a:xfrm>
          <a:prstGeom prst="roundRect">
            <a:avLst>
              <a:gd name="adj" fmla="val 9091"/>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lgn="ctr"/>
            <a:r>
              <a:rPr lang="fr-FR" sz="1500" dirty="0"/>
              <a:t>1- Valeurs sociales des lieux et des ressources associés aux pêcheries hauturières et côtières</a:t>
            </a:r>
          </a:p>
          <a:p>
            <a:pPr algn="ctr"/>
            <a:r>
              <a:rPr lang="fr-FR" sz="1500" dirty="0"/>
              <a:t>2- Tensions entre enjeux de pêche </a:t>
            </a:r>
            <a:endParaRPr lang="fr-FR" sz="1500" dirty="0" smtClean="0"/>
          </a:p>
          <a:p>
            <a:pPr algn="ctr"/>
            <a:r>
              <a:rPr lang="fr-FR" sz="1500" dirty="0" smtClean="0"/>
              <a:t>et </a:t>
            </a:r>
            <a:r>
              <a:rPr lang="fr-FR" sz="1500" dirty="0"/>
              <a:t>enjeux de conservation</a:t>
            </a:r>
          </a:p>
          <a:p>
            <a:pPr algn="ctr"/>
            <a:r>
              <a:rPr lang="fr-FR" sz="1500" dirty="0"/>
              <a:t>3- Politiques d’inclusion des activités de pêche dans les processus de planification spatiale marine</a:t>
            </a:r>
            <a:endParaRPr lang="fr-FR" sz="1500" dirty="0"/>
          </a:p>
        </p:txBody>
      </p:sp>
    </p:spTree>
    <p:extLst>
      <p:ext uri="{BB962C8B-B14F-4D97-AF65-F5344CB8AC3E}">
        <p14:creationId xmlns:p14="http://schemas.microsoft.com/office/powerpoint/2010/main" val="39785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13754"/>
            <a:ext cx="12192000" cy="534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 b="1" dirty="0"/>
              <a:t> </a:t>
            </a:r>
            <a:r>
              <a:rPr lang="fr-FR" sz="1500" b="1" dirty="0"/>
              <a:t/>
            </a:r>
            <a:br>
              <a:rPr lang="fr-FR" sz="1500" b="1" dirty="0"/>
            </a:br>
            <a:r>
              <a:rPr lang="fr-FR" sz="1800" b="1" dirty="0" smtClean="0"/>
              <a:t>Pacific Ridge to </a:t>
            </a:r>
            <a:r>
              <a:rPr lang="fr-FR" sz="1800" b="1" dirty="0" err="1" smtClean="0"/>
              <a:t>Reef</a:t>
            </a:r>
            <a:r>
              <a:rPr lang="fr-FR" sz="1800" b="1" dirty="0" smtClean="0"/>
              <a:t> (R2R</a:t>
            </a:r>
            <a:r>
              <a:rPr lang="fr-FR" sz="1800" b="1" dirty="0"/>
              <a:t>) </a:t>
            </a:r>
            <a:r>
              <a:rPr lang="fr-FR" sz="1800" b="1" dirty="0" smtClean="0"/>
              <a:t>Programme - </a:t>
            </a:r>
            <a:r>
              <a:rPr lang="fr-FR" sz="1800" b="1" dirty="0" smtClean="0">
                <a:hlinkClick r:id="rId3"/>
              </a:rPr>
              <a:t>https</a:t>
            </a:r>
            <a:r>
              <a:rPr lang="fr-FR" sz="1800" b="1" dirty="0">
                <a:hlinkClick r:id="rId3"/>
              </a:rPr>
              <a:t>://www.pacific-r2r.org</a:t>
            </a:r>
            <a:r>
              <a:rPr lang="fr-FR" sz="1800" b="1" dirty="0" smtClean="0">
                <a:hlinkClick r:id="rId3"/>
              </a:rPr>
              <a:t>/</a:t>
            </a:r>
            <a:r>
              <a:rPr lang="fr-FR" sz="1800" b="1" dirty="0" smtClean="0"/>
              <a:t> </a:t>
            </a:r>
            <a:endParaRPr lang="fr-FR" sz="1800" b="1" i="1" dirty="0"/>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17" name="Image 16"/>
          <p:cNvPicPr/>
          <p:nvPr/>
        </p:nvPicPr>
        <p:blipFill rotWithShape="1">
          <a:blip r:embed="rId4" cstate="print">
            <a:extLst>
              <a:ext uri="{28A0092B-C50C-407E-A947-70E740481C1C}">
                <a14:useLocalDpi xmlns:a14="http://schemas.microsoft.com/office/drawing/2010/main"/>
              </a:ext>
            </a:extLst>
          </a:blip>
          <a:srcRect t="791" b="38409"/>
          <a:stretch/>
        </p:blipFill>
        <p:spPr bwMode="auto">
          <a:xfrm>
            <a:off x="7277997" y="2623642"/>
            <a:ext cx="4845194" cy="1891208"/>
          </a:xfrm>
          <a:prstGeom prst="rect">
            <a:avLst/>
          </a:prstGeom>
          <a:ln>
            <a:solidFill>
              <a:schemeClr val="tx1"/>
            </a:solidFill>
          </a:ln>
          <a:extLst>
            <a:ext uri="{53640926-AAD7-44D8-BBD7-CCE9431645EC}">
              <a14:shadowObscured xmlns:a14="http://schemas.microsoft.com/office/drawing/2010/main"/>
            </a:ext>
          </a:extLst>
        </p:spPr>
      </p:pic>
      <p:pic>
        <p:nvPicPr>
          <p:cNvPr id="19" name="Image 18"/>
          <p:cNvPicPr/>
          <p:nvPr/>
        </p:nvPicPr>
        <p:blipFill rotWithShape="1">
          <a:blip r:embed="rId5" cstate="print">
            <a:extLst>
              <a:ext uri="{28A0092B-C50C-407E-A947-70E740481C1C}">
                <a14:useLocalDpi xmlns:a14="http://schemas.microsoft.com/office/drawing/2010/main"/>
              </a:ext>
            </a:extLst>
          </a:blip>
          <a:srcRect/>
          <a:stretch/>
        </p:blipFill>
        <p:spPr bwMode="auto">
          <a:xfrm>
            <a:off x="7277997" y="4592594"/>
            <a:ext cx="4845194" cy="785912"/>
          </a:xfrm>
          <a:prstGeom prst="rect">
            <a:avLst/>
          </a:prstGeom>
          <a:ln>
            <a:solidFill>
              <a:schemeClr val="tx1"/>
            </a:solidFill>
          </a:ln>
          <a:extLst>
            <a:ext uri="{53640926-AAD7-44D8-BBD7-CCE9431645EC}">
              <a14:shadowObscured xmlns:a14="http://schemas.microsoft.com/office/drawing/2010/main"/>
            </a:ext>
          </a:extLst>
        </p:spPr>
      </p:pic>
      <p:pic>
        <p:nvPicPr>
          <p:cNvPr id="20" name="Image 19"/>
          <p:cNvPicPr/>
          <p:nvPr/>
        </p:nvPicPr>
        <p:blipFill rotWithShape="1">
          <a:blip r:embed="rId6" cstate="print">
            <a:extLst>
              <a:ext uri="{28A0092B-C50C-407E-A947-70E740481C1C}">
                <a14:useLocalDpi xmlns:a14="http://schemas.microsoft.com/office/drawing/2010/main"/>
              </a:ext>
            </a:extLst>
          </a:blip>
          <a:srcRect/>
          <a:stretch/>
        </p:blipFill>
        <p:spPr bwMode="auto">
          <a:xfrm>
            <a:off x="77097" y="2623641"/>
            <a:ext cx="7114278" cy="2754865"/>
          </a:xfrm>
          <a:prstGeom prst="rect">
            <a:avLst/>
          </a:prstGeom>
          <a:ln>
            <a:solidFill>
              <a:schemeClr val="tx1"/>
            </a:solidFill>
          </a:ln>
          <a:extLst>
            <a:ext uri="{53640926-AAD7-44D8-BBD7-CCE9431645EC}">
              <a14:shadowObscured xmlns:a14="http://schemas.microsoft.com/office/drawing/2010/main"/>
            </a:ext>
          </a:extLst>
        </p:spPr>
      </p:pic>
      <p:pic>
        <p:nvPicPr>
          <p:cNvPr id="21" name="Image 20"/>
          <p:cNvPicPr/>
          <p:nvPr/>
        </p:nvPicPr>
        <p:blipFill rotWithShape="1">
          <a:blip r:embed="rId7" cstate="screen">
            <a:extLst>
              <a:ext uri="{28A0092B-C50C-407E-A947-70E740481C1C}">
                <a14:useLocalDpi xmlns:a14="http://schemas.microsoft.com/office/drawing/2010/main"/>
              </a:ext>
            </a:extLst>
          </a:blip>
          <a:srcRect/>
          <a:stretch/>
        </p:blipFill>
        <p:spPr bwMode="auto">
          <a:xfrm>
            <a:off x="77097" y="1308547"/>
            <a:ext cx="12051195" cy="1234628"/>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77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13754"/>
            <a:ext cx="12192000" cy="534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 b="1" dirty="0"/>
              <a:t> </a:t>
            </a:r>
            <a:r>
              <a:rPr lang="fr-FR" sz="1500" b="1" dirty="0"/>
              <a:t/>
            </a:r>
            <a:br>
              <a:rPr lang="fr-FR" sz="1500" b="1" dirty="0"/>
            </a:br>
            <a:r>
              <a:rPr lang="fr-FR" sz="1800" b="1" dirty="0" smtClean="0"/>
              <a:t>Ridge to </a:t>
            </a:r>
            <a:r>
              <a:rPr lang="fr-FR" sz="1800" b="1" dirty="0" err="1" smtClean="0"/>
              <a:t>Reef</a:t>
            </a:r>
            <a:r>
              <a:rPr lang="fr-FR" sz="1800" b="1" dirty="0" smtClean="0"/>
              <a:t> (to </a:t>
            </a:r>
            <a:r>
              <a:rPr lang="fr-FR" sz="1800" b="1" dirty="0" err="1"/>
              <a:t>O</a:t>
            </a:r>
            <a:r>
              <a:rPr lang="fr-FR" sz="1800" b="1" dirty="0" err="1" smtClean="0"/>
              <a:t>cean</a:t>
            </a:r>
            <a:r>
              <a:rPr lang="fr-FR" sz="1800" b="1" dirty="0" smtClean="0"/>
              <a:t>) Management - </a:t>
            </a:r>
            <a:r>
              <a:rPr lang="fr-FR" sz="1800" b="1" dirty="0" err="1" smtClean="0"/>
              <a:t>Seascapes</a:t>
            </a:r>
            <a:endParaRPr lang="fr-FR" sz="1800" b="1" i="1" dirty="0"/>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8" name="Image 7"/>
          <p:cNvPicPr/>
          <p:nvPr/>
        </p:nvPicPr>
        <p:blipFill rotWithShape="1">
          <a:blip r:embed="rId3" cstate="print">
            <a:extLst>
              <a:ext uri="{28A0092B-C50C-407E-A947-70E740481C1C}">
                <a14:useLocalDpi xmlns:a14="http://schemas.microsoft.com/office/drawing/2010/main"/>
              </a:ext>
            </a:extLst>
          </a:blip>
          <a:srcRect/>
          <a:stretch/>
        </p:blipFill>
        <p:spPr bwMode="auto">
          <a:xfrm>
            <a:off x="152399" y="766761"/>
            <a:ext cx="7931427" cy="3300413"/>
          </a:xfrm>
          <a:prstGeom prst="rect">
            <a:avLst/>
          </a:prstGeom>
          <a:ln>
            <a:solidFill>
              <a:schemeClr val="tx1"/>
            </a:solidFill>
          </a:ln>
          <a:extLst>
            <a:ext uri="{53640926-AAD7-44D8-BBD7-CCE9431645EC}">
              <a14:shadowObscured xmlns:a14="http://schemas.microsoft.com/office/drawing/2010/main"/>
            </a:ext>
          </a:extLst>
        </p:spPr>
      </p:pic>
      <p:sp>
        <p:nvSpPr>
          <p:cNvPr id="9" name="Rectangle à coins arrondis 8"/>
          <p:cNvSpPr/>
          <p:nvPr/>
        </p:nvSpPr>
        <p:spPr>
          <a:xfrm>
            <a:off x="152399" y="4166544"/>
            <a:ext cx="2495552" cy="2052000"/>
          </a:xfrm>
          <a:prstGeom prst="roundRect">
            <a:avLst>
              <a:gd name="adj" fmla="val 8469"/>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lnSpc>
                <a:spcPct val="150000"/>
              </a:lnSpc>
              <a:spcAft>
                <a:spcPts val="225"/>
              </a:spcAft>
            </a:pPr>
            <a:r>
              <a:rPr lang="en-US" sz="1500" b="1" dirty="0" smtClean="0"/>
              <a:t>4 Seascapes:</a:t>
            </a:r>
            <a:endParaRPr lang="en-US" sz="1500" b="1" dirty="0"/>
          </a:p>
          <a:p>
            <a:pPr marL="285750" indent="-285750">
              <a:lnSpc>
                <a:spcPct val="150000"/>
              </a:lnSpc>
              <a:spcAft>
                <a:spcPts val="225"/>
              </a:spcAft>
              <a:buFont typeface="Arial" panose="020B0604020202020204" pitchFamily="34" charset="0"/>
              <a:buChar char="•"/>
            </a:pPr>
            <a:r>
              <a:rPr lang="en-US" sz="1500" dirty="0" smtClean="0"/>
              <a:t>Vatu-</a:t>
            </a:r>
            <a:r>
              <a:rPr lang="en-US" sz="1500" dirty="0" err="1" smtClean="0"/>
              <a:t>i</a:t>
            </a:r>
            <a:r>
              <a:rPr lang="en-US" sz="1500" dirty="0" smtClean="0"/>
              <a:t>-Ra Seascape</a:t>
            </a:r>
          </a:p>
          <a:p>
            <a:pPr marL="285750" indent="-285750">
              <a:lnSpc>
                <a:spcPct val="150000"/>
              </a:lnSpc>
              <a:spcAft>
                <a:spcPts val="225"/>
              </a:spcAft>
              <a:buFont typeface="Arial" panose="020B0604020202020204" pitchFamily="34" charset="0"/>
              <a:buChar char="•"/>
            </a:pPr>
            <a:r>
              <a:rPr lang="en-US" sz="1500" dirty="0"/>
              <a:t>Lau </a:t>
            </a:r>
            <a:r>
              <a:rPr lang="en-US" sz="1500" dirty="0" smtClean="0"/>
              <a:t>Seascape</a:t>
            </a:r>
          </a:p>
          <a:p>
            <a:pPr marL="285750" indent="-285750">
              <a:lnSpc>
                <a:spcPct val="150000"/>
              </a:lnSpc>
              <a:spcAft>
                <a:spcPts val="225"/>
              </a:spcAft>
              <a:buFont typeface="Arial" panose="020B0604020202020204" pitchFamily="34" charset="0"/>
              <a:buChar char="•"/>
            </a:pPr>
            <a:r>
              <a:rPr lang="en-US" sz="1500" dirty="0"/>
              <a:t>Great Sea </a:t>
            </a:r>
            <a:r>
              <a:rPr lang="en-US" sz="1500" dirty="0" smtClean="0"/>
              <a:t>Reef</a:t>
            </a:r>
          </a:p>
          <a:p>
            <a:pPr marL="285750" indent="-285750">
              <a:lnSpc>
                <a:spcPct val="150000"/>
              </a:lnSpc>
              <a:spcAft>
                <a:spcPts val="225"/>
              </a:spcAft>
              <a:buFont typeface="Arial" panose="020B0604020202020204" pitchFamily="34" charset="0"/>
              <a:buChar char="•"/>
            </a:pPr>
            <a:r>
              <a:rPr lang="en-US" sz="1500" dirty="0" smtClean="0"/>
              <a:t>Great </a:t>
            </a:r>
            <a:r>
              <a:rPr lang="en-US" sz="1500" dirty="0"/>
              <a:t>Astrolabe </a:t>
            </a:r>
            <a:r>
              <a:rPr lang="en-US" sz="1500" dirty="0" smtClean="0"/>
              <a:t>Reef</a:t>
            </a:r>
            <a:endParaRPr lang="en-US" sz="1500" dirty="0" smtClean="0"/>
          </a:p>
        </p:txBody>
      </p:sp>
      <p:pic>
        <p:nvPicPr>
          <p:cNvPr id="10" name="Image 9"/>
          <p:cNvPicPr/>
          <p:nvPr/>
        </p:nvPicPr>
        <p:blipFill rotWithShape="1">
          <a:blip r:embed="rId4" cstate="print">
            <a:extLst>
              <a:ext uri="{28A0092B-C50C-407E-A947-70E740481C1C}">
                <a14:useLocalDpi xmlns:a14="http://schemas.microsoft.com/office/drawing/2010/main"/>
              </a:ext>
            </a:extLst>
          </a:blip>
          <a:srcRect/>
          <a:stretch/>
        </p:blipFill>
        <p:spPr bwMode="auto">
          <a:xfrm>
            <a:off x="8160098" y="766761"/>
            <a:ext cx="3879813" cy="5453376"/>
          </a:xfrm>
          <a:prstGeom prst="rect">
            <a:avLst/>
          </a:prstGeom>
          <a:ln>
            <a:solidFill>
              <a:schemeClr val="tx1"/>
            </a:solidFill>
          </a:ln>
          <a:extLst>
            <a:ext uri="{53640926-AAD7-44D8-BBD7-CCE9431645EC}">
              <a14:shadowObscured xmlns:a14="http://schemas.microsoft.com/office/drawing/2010/main"/>
            </a:ext>
          </a:extLst>
        </p:spPr>
      </p:pic>
      <p:sp>
        <p:nvSpPr>
          <p:cNvPr id="12" name="Rectangle à coins arrondis 11"/>
          <p:cNvSpPr/>
          <p:nvPr/>
        </p:nvSpPr>
        <p:spPr>
          <a:xfrm>
            <a:off x="2733748" y="4166544"/>
            <a:ext cx="3807101" cy="2052000"/>
          </a:xfrm>
          <a:prstGeom prst="roundRect">
            <a:avLst>
              <a:gd name="adj" fmla="val 7895"/>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lnSpc>
                <a:spcPct val="150000"/>
              </a:lnSpc>
              <a:spcAft>
                <a:spcPts val="225"/>
              </a:spcAft>
            </a:pPr>
            <a:r>
              <a:rPr lang="en-US" sz="1500" b="1" dirty="0" smtClean="0"/>
              <a:t>Lau Seascape Strategy 2018-2030:</a:t>
            </a:r>
          </a:p>
          <a:p>
            <a:pPr>
              <a:lnSpc>
                <a:spcPct val="150000"/>
              </a:lnSpc>
              <a:spcAft>
                <a:spcPts val="225"/>
              </a:spcAft>
            </a:pPr>
            <a:r>
              <a:rPr lang="en-US" sz="1500" dirty="0" smtClean="0"/>
              <a:t>Integrated natural resource management</a:t>
            </a:r>
            <a:endParaRPr lang="en-US" sz="1500" dirty="0"/>
          </a:p>
          <a:p>
            <a:pPr>
              <a:lnSpc>
                <a:spcPct val="150000"/>
              </a:lnSpc>
              <a:spcAft>
                <a:spcPts val="225"/>
              </a:spcAft>
            </a:pPr>
            <a:r>
              <a:rPr lang="en-US" sz="1500" dirty="0" smtClean="0"/>
              <a:t>“from </a:t>
            </a:r>
            <a:r>
              <a:rPr lang="en-US" sz="1500" dirty="0"/>
              <a:t>ridge to reef to </a:t>
            </a:r>
            <a:r>
              <a:rPr lang="en-US" sz="1500" dirty="0" smtClean="0"/>
              <a:t>ocean”</a:t>
            </a:r>
          </a:p>
          <a:p>
            <a:pPr>
              <a:lnSpc>
                <a:spcPct val="150000"/>
              </a:lnSpc>
              <a:spcAft>
                <a:spcPts val="225"/>
              </a:spcAft>
            </a:pPr>
            <a:r>
              <a:rPr lang="en-US" sz="1500" dirty="0" smtClean="0"/>
              <a:t>in the Lau </a:t>
            </a:r>
            <a:r>
              <a:rPr lang="en-US" sz="1500" dirty="0"/>
              <a:t>Province and its surroundings </a:t>
            </a:r>
            <a:r>
              <a:rPr lang="en-US" sz="1500" dirty="0" smtClean="0"/>
              <a:t>waters </a:t>
            </a:r>
            <a:r>
              <a:rPr lang="en-US" sz="1500" dirty="0"/>
              <a:t>i.e. across </a:t>
            </a:r>
            <a:r>
              <a:rPr lang="en-US" sz="1500" dirty="0" smtClean="0"/>
              <a:t>about 25</a:t>
            </a:r>
            <a:r>
              <a:rPr lang="en-US" sz="1500" dirty="0"/>
              <a:t>% of </a:t>
            </a:r>
            <a:r>
              <a:rPr lang="en-US" sz="1500" dirty="0" smtClean="0"/>
              <a:t>Fiji’s EEZ</a:t>
            </a:r>
            <a:endParaRPr lang="en-US" sz="1500" dirty="0" smtClean="0"/>
          </a:p>
        </p:txBody>
      </p:sp>
      <p:pic>
        <p:nvPicPr>
          <p:cNvPr id="13" name="Image 12"/>
          <p:cNvPicPr/>
          <p:nvPr/>
        </p:nvPicPr>
        <p:blipFill rotWithShape="1">
          <a:blip r:embed="rId5" cstate="print">
            <a:extLst>
              <a:ext uri="{28A0092B-C50C-407E-A947-70E740481C1C}">
                <a14:useLocalDpi xmlns:a14="http://schemas.microsoft.com/office/drawing/2010/main"/>
              </a:ext>
            </a:extLst>
          </a:blip>
          <a:srcRect/>
          <a:stretch/>
        </p:blipFill>
        <p:spPr bwMode="auto">
          <a:xfrm>
            <a:off x="6626646" y="4157020"/>
            <a:ext cx="1457180" cy="206311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474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13754"/>
            <a:ext cx="12192000" cy="534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 b="1" dirty="0"/>
              <a:t> </a:t>
            </a:r>
            <a:r>
              <a:rPr lang="fr-FR" sz="1500" b="1" dirty="0"/>
              <a:t/>
            </a:r>
            <a:br>
              <a:rPr lang="fr-FR" sz="1500" b="1" dirty="0"/>
            </a:br>
            <a:r>
              <a:rPr lang="fr-FR" sz="1800" b="1" dirty="0" smtClean="0"/>
              <a:t>Fidji </a:t>
            </a:r>
            <a:r>
              <a:rPr lang="fr-FR" sz="1800" b="1" dirty="0"/>
              <a:t>-</a:t>
            </a:r>
            <a:r>
              <a:rPr lang="fr-FR" sz="1800" b="1" dirty="0" smtClean="0"/>
              <a:t> Ile de </a:t>
            </a:r>
            <a:r>
              <a:rPr lang="fr-FR" sz="1800" b="1" dirty="0" err="1" smtClean="0"/>
              <a:t>Cicia</a:t>
            </a:r>
            <a:endParaRPr lang="fr-FR" sz="1800" b="1" i="1" dirty="0"/>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14" name="Image 13"/>
          <p:cNvPicPr/>
          <p:nvPr/>
        </p:nvPicPr>
        <p:blipFill rotWithShape="1">
          <a:blip r:embed="rId3" cstate="print">
            <a:extLst>
              <a:ext uri="{28A0092B-C50C-407E-A947-70E740481C1C}">
                <a14:useLocalDpi xmlns:a14="http://schemas.microsoft.com/office/drawing/2010/main"/>
              </a:ext>
            </a:extLst>
          </a:blip>
          <a:srcRect/>
          <a:stretch/>
        </p:blipFill>
        <p:spPr bwMode="auto">
          <a:xfrm>
            <a:off x="186052" y="4014329"/>
            <a:ext cx="4617406" cy="1691145"/>
          </a:xfrm>
          <a:prstGeom prst="rect">
            <a:avLst/>
          </a:prstGeom>
          <a:ln>
            <a:solidFill>
              <a:schemeClr val="tx1"/>
            </a:solidFill>
          </a:ln>
          <a:extLst>
            <a:ext uri="{53640926-AAD7-44D8-BBD7-CCE9431645EC}">
              <a14:shadowObscured xmlns:a14="http://schemas.microsoft.com/office/drawing/2010/main"/>
            </a:ext>
          </a:extLst>
        </p:spPr>
      </p:pic>
      <p:pic>
        <p:nvPicPr>
          <p:cNvPr id="15" name="Imag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6052" y="956805"/>
            <a:ext cx="4618996" cy="2944502"/>
          </a:xfrm>
          <a:prstGeom prst="rect">
            <a:avLst/>
          </a:prstGeom>
          <a:ln>
            <a:solidFill>
              <a:schemeClr val="tx1"/>
            </a:solidFill>
          </a:ln>
        </p:spPr>
      </p:pic>
      <p:pic>
        <p:nvPicPr>
          <p:cNvPr id="3" name="Image 2"/>
          <p:cNvPicPr>
            <a:picLocks noChangeAspect="1"/>
          </p:cNvPicPr>
          <p:nvPr/>
        </p:nvPicPr>
        <p:blipFill rotWithShape="1">
          <a:blip r:embed="rId5" cstate="print">
            <a:extLst>
              <a:ext uri="{28A0092B-C50C-407E-A947-70E740481C1C}">
                <a14:useLocalDpi xmlns:a14="http://schemas.microsoft.com/office/drawing/2010/main"/>
              </a:ext>
            </a:extLst>
          </a:blip>
          <a:srcRect l="3116"/>
          <a:stretch/>
        </p:blipFill>
        <p:spPr>
          <a:xfrm>
            <a:off x="8567142" y="956805"/>
            <a:ext cx="3421777" cy="2424570"/>
          </a:xfrm>
          <a:prstGeom prst="rect">
            <a:avLst/>
          </a:prstGeom>
          <a:ln>
            <a:solidFill>
              <a:schemeClr val="tx1"/>
            </a:solidFill>
          </a:ln>
        </p:spPr>
      </p:pic>
      <p:pic>
        <p:nvPicPr>
          <p:cNvPr id="4" name="Imag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67142" y="3495675"/>
            <a:ext cx="3418257" cy="2209799"/>
          </a:xfrm>
          <a:prstGeom prst="rect">
            <a:avLst/>
          </a:prstGeom>
          <a:ln>
            <a:solidFill>
              <a:schemeClr val="tx1"/>
            </a:solidFill>
          </a:ln>
        </p:spPr>
      </p:pic>
      <p:pic>
        <p:nvPicPr>
          <p:cNvPr id="5" name="Imag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05344" y="956805"/>
            <a:ext cx="3561502" cy="4748669"/>
          </a:xfrm>
          <a:prstGeom prst="rect">
            <a:avLst/>
          </a:prstGeom>
          <a:ln>
            <a:solidFill>
              <a:schemeClr val="tx1"/>
            </a:solidFill>
          </a:ln>
        </p:spPr>
      </p:pic>
    </p:spTree>
    <p:extLst>
      <p:ext uri="{BB962C8B-B14F-4D97-AF65-F5344CB8AC3E}">
        <p14:creationId xmlns:p14="http://schemas.microsoft.com/office/powerpoint/2010/main" val="193426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13754"/>
            <a:ext cx="12192000" cy="5349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 b="1" dirty="0"/>
              <a:t> </a:t>
            </a:r>
            <a:r>
              <a:rPr lang="fr-FR" sz="1500" b="1" dirty="0"/>
              <a:t/>
            </a:r>
            <a:br>
              <a:rPr lang="fr-FR" sz="1500" b="1" dirty="0"/>
            </a:br>
            <a:r>
              <a:rPr lang="fr-FR" sz="1800" b="1" dirty="0" smtClean="0"/>
              <a:t>Fidji </a:t>
            </a:r>
            <a:r>
              <a:rPr lang="fr-FR" sz="1800" b="1" dirty="0"/>
              <a:t>-</a:t>
            </a:r>
            <a:r>
              <a:rPr lang="fr-FR" sz="1800" b="1" dirty="0" smtClean="0"/>
              <a:t> Ile de </a:t>
            </a:r>
            <a:r>
              <a:rPr lang="fr-FR" sz="1800" b="1" dirty="0" err="1" smtClean="0"/>
              <a:t>Cicia</a:t>
            </a:r>
            <a:endParaRPr lang="fr-FR" sz="1800" b="1" i="1" dirty="0"/>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7</a:t>
            </a:fld>
            <a:endParaRPr lang="en-US" dirty="0"/>
          </a:p>
        </p:txBody>
      </p:sp>
      <p:sp>
        <p:nvSpPr>
          <p:cNvPr id="9" name="Rectangle à coins arrondis 8"/>
          <p:cNvSpPr/>
          <p:nvPr/>
        </p:nvSpPr>
        <p:spPr>
          <a:xfrm>
            <a:off x="142873" y="940601"/>
            <a:ext cx="6134101" cy="732115"/>
          </a:xfrm>
          <a:prstGeom prst="roundRect">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spcAft>
                <a:spcPts val="600"/>
              </a:spcAft>
            </a:pPr>
            <a:r>
              <a:rPr lang="fr-FR" sz="1600" dirty="0" smtClean="0"/>
              <a:t>L’un </a:t>
            </a:r>
            <a:r>
              <a:rPr lang="fr-FR" sz="1600" dirty="0"/>
              <a:t>des principaux moteurs de </a:t>
            </a:r>
            <a:r>
              <a:rPr lang="fr-FR" sz="1600" dirty="0" smtClean="0"/>
              <a:t>la transition </a:t>
            </a:r>
            <a:r>
              <a:rPr lang="fr-FR" sz="1600" dirty="0"/>
              <a:t>vers une ‘</a:t>
            </a:r>
            <a:r>
              <a:rPr lang="fr-FR" sz="1600" dirty="0" err="1"/>
              <a:t>organic</a:t>
            </a:r>
            <a:r>
              <a:rPr lang="fr-FR" sz="1600" dirty="0"/>
              <a:t> </a:t>
            </a:r>
            <a:r>
              <a:rPr lang="fr-FR" sz="1600" dirty="0" err="1"/>
              <a:t>island</a:t>
            </a:r>
            <a:r>
              <a:rPr lang="fr-FR" sz="1600" dirty="0" smtClean="0"/>
              <a:t>’</a:t>
            </a:r>
          </a:p>
          <a:p>
            <a:pPr>
              <a:spcAft>
                <a:spcPts val="600"/>
              </a:spcAft>
            </a:pPr>
            <a:r>
              <a:rPr lang="fr-FR" sz="1600" dirty="0" smtClean="0"/>
              <a:t>= </a:t>
            </a:r>
            <a:r>
              <a:rPr lang="fr-FR" sz="1600" b="1" dirty="0" smtClean="0"/>
              <a:t>épuisement </a:t>
            </a:r>
            <a:r>
              <a:rPr lang="fr-FR" sz="1600" b="1" dirty="0"/>
              <a:t>croissant des ressources marines</a:t>
            </a:r>
            <a:endParaRPr lang="fr-FR" sz="1600" b="1" dirty="0"/>
          </a:p>
        </p:txBody>
      </p:sp>
      <p:sp>
        <p:nvSpPr>
          <p:cNvPr id="10" name="ZoneTexte 9"/>
          <p:cNvSpPr txBox="1"/>
          <p:nvPr/>
        </p:nvSpPr>
        <p:spPr>
          <a:xfrm>
            <a:off x="209455" y="1836804"/>
            <a:ext cx="6134101" cy="2662267"/>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fr-FR" sz="1600" b="1" dirty="0" smtClean="0"/>
              <a:t>Interdiction des produits phytosanitaires chimiques </a:t>
            </a:r>
            <a:r>
              <a:rPr lang="fr-FR" sz="1600" dirty="0"/>
              <a:t>pensé comme </a:t>
            </a:r>
            <a:r>
              <a:rPr lang="fr-FR" sz="1600" dirty="0" smtClean="0"/>
              <a:t>ayant un impact positif sur les coraux et ressources marines</a:t>
            </a:r>
          </a:p>
          <a:p>
            <a:pPr>
              <a:spcAft>
                <a:spcPts val="600"/>
              </a:spcAft>
            </a:pPr>
            <a:r>
              <a:rPr lang="en-US" sz="800" dirty="0" smtClean="0"/>
              <a:t>  </a:t>
            </a:r>
            <a:endParaRPr lang="en-US" sz="800" dirty="0" smtClean="0"/>
          </a:p>
          <a:p>
            <a:pPr marL="285750" indent="-285750">
              <a:spcAft>
                <a:spcPts val="600"/>
              </a:spcAft>
              <a:buFont typeface="Wingdings" panose="05000000000000000000" pitchFamily="2" charset="2"/>
              <a:buChar char="Ø"/>
            </a:pPr>
            <a:r>
              <a:rPr lang="fr-FR" sz="1600" dirty="0" smtClean="0"/>
              <a:t>Brûlage sur </a:t>
            </a:r>
            <a:r>
              <a:rPr lang="fr-FR" sz="1600" dirty="0"/>
              <a:t>terre </a:t>
            </a:r>
            <a:r>
              <a:rPr lang="fr-FR" sz="1600" dirty="0" smtClean="0"/>
              <a:t>pensé comme entraînant </a:t>
            </a:r>
            <a:r>
              <a:rPr lang="fr-FR" sz="1600" dirty="0"/>
              <a:t>une raréfaction des poissons dans la </a:t>
            </a:r>
            <a:r>
              <a:rPr lang="fr-FR" sz="1600" dirty="0" smtClean="0"/>
              <a:t>mer </a:t>
            </a:r>
            <a:r>
              <a:rPr lang="fr-FR" sz="1600" i="1" dirty="0" smtClean="0"/>
              <a:t>vs</a:t>
            </a:r>
            <a:r>
              <a:rPr lang="fr-FR" sz="1600" dirty="0" smtClean="0"/>
              <a:t> </a:t>
            </a:r>
            <a:r>
              <a:rPr lang="fr-FR" sz="1600" b="1" dirty="0" smtClean="0"/>
              <a:t>interdiction </a:t>
            </a:r>
            <a:r>
              <a:rPr lang="fr-FR" sz="1600" b="1" dirty="0"/>
              <a:t>du brûlage </a:t>
            </a:r>
            <a:r>
              <a:rPr lang="fr-FR" sz="1600" dirty="0" smtClean="0"/>
              <a:t>pensé comme </a:t>
            </a:r>
            <a:r>
              <a:rPr lang="fr-FR" sz="1600" dirty="0"/>
              <a:t>entraînant </a:t>
            </a:r>
            <a:r>
              <a:rPr lang="fr-FR" sz="1600" dirty="0" smtClean="0"/>
              <a:t>une </a:t>
            </a:r>
            <a:r>
              <a:rPr lang="fr-FR" sz="1600" dirty="0"/>
              <a:t>abondance de </a:t>
            </a:r>
            <a:r>
              <a:rPr lang="fr-FR" sz="1600" dirty="0" smtClean="0"/>
              <a:t>poissons</a:t>
            </a:r>
          </a:p>
          <a:p>
            <a:pPr>
              <a:spcAft>
                <a:spcPts val="600"/>
              </a:spcAft>
            </a:pPr>
            <a:r>
              <a:rPr lang="fr-FR" sz="100" dirty="0"/>
              <a:t> </a:t>
            </a:r>
            <a:endParaRPr lang="fr-FR" sz="100" dirty="0" smtClean="0"/>
          </a:p>
          <a:p>
            <a:r>
              <a:rPr lang="fr-FR" sz="1600" i="1" dirty="0"/>
              <a:t>	</a:t>
            </a:r>
            <a:r>
              <a:rPr lang="fr-FR" sz="1400" i="1" dirty="0" smtClean="0"/>
              <a:t>W</a:t>
            </a:r>
            <a:r>
              <a:rPr lang="en-US" sz="1400" i="1" dirty="0" smtClean="0"/>
              <a:t>hen the land is ‘dry’ (</a:t>
            </a:r>
            <a:r>
              <a:rPr lang="en-US" sz="1400" i="1" dirty="0" err="1" smtClean="0"/>
              <a:t>dravu-i-siga</a:t>
            </a:r>
            <a:r>
              <a:rPr lang="en-US" sz="1400" i="1" dirty="0" smtClean="0"/>
              <a:t>), instead of ‘green’ (</a:t>
            </a:r>
            <a:r>
              <a:rPr lang="en-US" sz="1400" i="1" dirty="0" err="1" smtClean="0"/>
              <a:t>drokadroka</a:t>
            </a:r>
            <a:r>
              <a:rPr lang="en-US" sz="1400" i="1" dirty="0" smtClean="0"/>
              <a:t>),</a:t>
            </a:r>
          </a:p>
          <a:p>
            <a:pPr marL="457200" lvl="2"/>
            <a:r>
              <a:rPr lang="en-US" sz="1400" i="1" dirty="0" smtClean="0"/>
              <a:t>the sea is ‘poor and unproductive’ (</a:t>
            </a:r>
            <a:r>
              <a:rPr lang="en-US" sz="1400" i="1" dirty="0" err="1" smtClean="0"/>
              <a:t>dravudravua</a:t>
            </a:r>
            <a:r>
              <a:rPr lang="en-US" sz="1400" i="1" dirty="0" smtClean="0"/>
              <a:t> or </a:t>
            </a:r>
            <a:r>
              <a:rPr lang="en-US" sz="1400" i="1" dirty="0" err="1" smtClean="0"/>
              <a:t>drava</a:t>
            </a:r>
            <a:r>
              <a:rPr lang="en-US" sz="1400" i="1" dirty="0" smtClean="0"/>
              <a:t>).</a:t>
            </a:r>
          </a:p>
          <a:p>
            <a:pPr marL="457200" lvl="2"/>
            <a:r>
              <a:rPr lang="en-US" sz="1400" i="1" dirty="0" smtClean="0"/>
              <a:t>When </a:t>
            </a:r>
            <a:r>
              <a:rPr lang="en-US" sz="1400" i="1" dirty="0"/>
              <a:t>the land </a:t>
            </a:r>
            <a:r>
              <a:rPr lang="en-US" sz="1400" i="1" dirty="0" smtClean="0"/>
              <a:t>is ‘rich’ (</a:t>
            </a:r>
            <a:r>
              <a:rPr lang="en-US" sz="1400" i="1" dirty="0" err="1" smtClean="0"/>
              <a:t>sautu</a:t>
            </a:r>
            <a:r>
              <a:rPr lang="en-US" sz="1400" i="1" dirty="0" smtClean="0"/>
              <a:t> – peace, prosperity, abundance),</a:t>
            </a:r>
          </a:p>
          <a:p>
            <a:pPr marL="457200" lvl="2">
              <a:spcAft>
                <a:spcPts val="600"/>
              </a:spcAft>
            </a:pPr>
            <a:r>
              <a:rPr lang="en-US" sz="1400" i="1" dirty="0" smtClean="0"/>
              <a:t>the </a:t>
            </a:r>
            <a:r>
              <a:rPr lang="en-US" sz="1400" i="1" dirty="0"/>
              <a:t>sea too </a:t>
            </a:r>
            <a:r>
              <a:rPr lang="en-US" sz="1400" i="1" dirty="0" smtClean="0"/>
              <a:t>is rich (</a:t>
            </a:r>
            <a:r>
              <a:rPr lang="en-US" sz="1400" i="1" dirty="0" err="1" smtClean="0"/>
              <a:t>sautu</a:t>
            </a:r>
            <a:r>
              <a:rPr lang="en-US" sz="1400" i="1" dirty="0" smtClean="0"/>
              <a:t>).</a:t>
            </a:r>
            <a:endParaRPr lang="fr-FR" sz="1600" dirty="0" smtClean="0"/>
          </a:p>
        </p:txBody>
      </p:sp>
      <p:sp>
        <p:nvSpPr>
          <p:cNvPr id="12" name="Rectangle à coins arrondis 11"/>
          <p:cNvSpPr/>
          <p:nvPr/>
        </p:nvSpPr>
        <p:spPr>
          <a:xfrm>
            <a:off x="142870" y="4663450"/>
            <a:ext cx="6134101" cy="953453"/>
          </a:xfrm>
          <a:prstGeom prst="roundRect">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r>
              <a:rPr lang="en-US" sz="1600" dirty="0" smtClean="0"/>
              <a:t>“The </a:t>
            </a:r>
            <a:r>
              <a:rPr lang="en-US" sz="1600" dirty="0"/>
              <a:t>organic status of your inner being will </a:t>
            </a:r>
            <a:r>
              <a:rPr lang="en-US" sz="1600" dirty="0" smtClean="0"/>
              <a:t>also affect </a:t>
            </a:r>
            <a:r>
              <a:rPr lang="en-US" sz="1600" dirty="0"/>
              <a:t>the organic status of your customary </a:t>
            </a:r>
            <a:r>
              <a:rPr lang="en-US" sz="1600" dirty="0" smtClean="0"/>
              <a:t>fishing rights </a:t>
            </a:r>
            <a:r>
              <a:rPr lang="en-US" sz="1600" dirty="0"/>
              <a:t>area and land</a:t>
            </a:r>
            <a:r>
              <a:rPr lang="en-US" sz="1600" dirty="0" smtClean="0"/>
              <a:t>.”</a:t>
            </a:r>
          </a:p>
          <a:p>
            <a:r>
              <a:rPr lang="en-US" sz="400" dirty="0"/>
              <a:t> </a:t>
            </a:r>
            <a:r>
              <a:rPr lang="en-US" sz="400" dirty="0" smtClean="0"/>
              <a:t> </a:t>
            </a:r>
          </a:p>
          <a:p>
            <a:r>
              <a:rPr lang="en-US" sz="1400" dirty="0" smtClean="0"/>
              <a:t>(</a:t>
            </a:r>
            <a:r>
              <a:rPr lang="en-US" sz="1400" dirty="0"/>
              <a:t>interview in </a:t>
            </a:r>
            <a:r>
              <a:rPr lang="en-US" sz="1400" dirty="0" err="1"/>
              <a:t>Tarukua</a:t>
            </a:r>
            <a:r>
              <a:rPr lang="en-US" sz="1400" dirty="0"/>
              <a:t>, </a:t>
            </a:r>
            <a:r>
              <a:rPr lang="en-US" sz="1400" dirty="0" smtClean="0"/>
              <a:t>2 October </a:t>
            </a:r>
            <a:r>
              <a:rPr lang="en-US" sz="1400" dirty="0"/>
              <a:t>2019; translated by Mere </a:t>
            </a:r>
            <a:r>
              <a:rPr lang="en-US" sz="1400" dirty="0" err="1"/>
              <a:t>Veitayaki</a:t>
            </a:r>
            <a:r>
              <a:rPr lang="en-US" sz="1400" dirty="0"/>
              <a:t>)</a:t>
            </a:r>
            <a:endParaRPr lang="fr-FR" sz="1200" b="1" dirty="0"/>
          </a:p>
        </p:txBody>
      </p:sp>
      <p:pic>
        <p:nvPicPr>
          <p:cNvPr id="13" name="Image 12"/>
          <p:cNvPicPr>
            <a:picLocks noChangeAspect="1"/>
          </p:cNvPicPr>
          <p:nvPr/>
        </p:nvPicPr>
        <p:blipFill rotWithShape="1">
          <a:blip r:embed="rId3" cstate="screen">
            <a:extLst>
              <a:ext uri="{28A0092B-C50C-407E-A947-70E740481C1C}">
                <a14:useLocalDpi xmlns:a14="http://schemas.microsoft.com/office/drawing/2010/main" val="0"/>
              </a:ext>
            </a:extLst>
          </a:blip>
          <a:srcRect l="9348"/>
          <a:stretch/>
        </p:blipFill>
        <p:spPr>
          <a:xfrm>
            <a:off x="6400800" y="940739"/>
            <a:ext cx="5652113" cy="4676164"/>
          </a:xfrm>
          <a:prstGeom prst="rect">
            <a:avLst/>
          </a:prstGeom>
          <a:ln>
            <a:solidFill>
              <a:schemeClr val="tx1"/>
            </a:solidFill>
          </a:ln>
        </p:spPr>
      </p:pic>
    </p:spTree>
    <p:extLst>
      <p:ext uri="{BB962C8B-B14F-4D97-AF65-F5344CB8AC3E}">
        <p14:creationId xmlns:p14="http://schemas.microsoft.com/office/powerpoint/2010/main" val="203121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190500" y="192560"/>
            <a:ext cx="11801476" cy="5964634"/>
          </a:xfrm>
          <a:prstGeom prst="roundRect">
            <a:avLst>
              <a:gd name="adj" fmla="val 6054"/>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spcAft>
                <a:spcPts val="225"/>
              </a:spcAft>
            </a:pPr>
            <a:r>
              <a:rPr lang="en-US" sz="1400" dirty="0" smtClean="0"/>
              <a:t>“</a:t>
            </a:r>
            <a:r>
              <a:rPr lang="en-US" sz="1400" b="1" dirty="0" smtClean="0"/>
              <a:t>Vanua</a:t>
            </a:r>
            <a:r>
              <a:rPr lang="en-US" sz="1400" dirty="0" smtClean="0"/>
              <a:t> has a literal meaning and a symbolic meaning. Both are inextricably tied together.” (p.33)</a:t>
            </a:r>
          </a:p>
          <a:p>
            <a:pPr>
              <a:spcAft>
                <a:spcPts val="225"/>
              </a:spcAft>
            </a:pPr>
            <a:r>
              <a:rPr lang="en-US" sz="700" dirty="0" smtClean="0"/>
              <a:t> 	</a:t>
            </a:r>
            <a:r>
              <a:rPr lang="en-US" sz="1400" i="1" dirty="0" smtClean="0"/>
              <a:t>Literal meaning </a:t>
            </a:r>
            <a:r>
              <a:rPr lang="en-US" sz="1400" dirty="0" smtClean="0"/>
              <a:t>(p.33-35):</a:t>
            </a:r>
            <a:endParaRPr lang="en-US" sz="1400" i="1" dirty="0" smtClean="0"/>
          </a:p>
          <a:p>
            <a:pPr>
              <a:spcAft>
                <a:spcPts val="225"/>
              </a:spcAft>
            </a:pPr>
            <a:r>
              <a:rPr lang="en-US" sz="1400" dirty="0" smtClean="0"/>
              <a:t>“</a:t>
            </a:r>
            <a:r>
              <a:rPr lang="en-US" sz="1400" b="1" dirty="0" smtClean="0"/>
              <a:t>Vanua</a:t>
            </a:r>
            <a:r>
              <a:rPr lang="en-US" sz="1400" dirty="0" smtClean="0"/>
              <a:t> literally means </a:t>
            </a:r>
            <a:r>
              <a:rPr lang="en-US" sz="1400" b="1" u="sng" dirty="0" smtClean="0"/>
              <a:t>land</a:t>
            </a:r>
            <a:r>
              <a:rPr lang="en-US" sz="1400" dirty="0" smtClean="0"/>
              <a:t>. In its very broad sweep, it encompasses many things and includes earthly turf, flora, and fauna of a given place, rivers and mountains, </a:t>
            </a:r>
            <a:r>
              <a:rPr lang="en-US" sz="1400" b="1" u="sng" dirty="0" smtClean="0"/>
              <a:t>fishing ground (</a:t>
            </a:r>
            <a:r>
              <a:rPr lang="en-US" sz="1400" b="1" i="1" u="sng" dirty="0" err="1" smtClean="0"/>
              <a:t>vanua</a:t>
            </a:r>
            <a:r>
              <a:rPr lang="en-US" sz="1400" b="1" i="1" u="sng" dirty="0" smtClean="0"/>
              <a:t> </a:t>
            </a:r>
            <a:r>
              <a:rPr lang="en-US" sz="1400" b="1" i="1" u="sng" dirty="0" err="1" smtClean="0"/>
              <a:t>ni</a:t>
            </a:r>
            <a:r>
              <a:rPr lang="en-US" sz="1400" b="1" i="1" u="sng" dirty="0" smtClean="0"/>
              <a:t> </a:t>
            </a:r>
            <a:r>
              <a:rPr lang="en-US" sz="1400" b="1" i="1" u="sng" dirty="0" err="1" smtClean="0"/>
              <a:t>qoliqoli</a:t>
            </a:r>
            <a:r>
              <a:rPr lang="en-US" sz="1400" b="1" u="sng" dirty="0" smtClean="0"/>
              <a:t>)</a:t>
            </a:r>
            <a:r>
              <a:rPr lang="en-US" sz="1400" b="1" dirty="0" smtClean="0"/>
              <a:t> </a:t>
            </a:r>
            <a:r>
              <a:rPr lang="en-US" sz="1400" dirty="0" smtClean="0"/>
              <a:t>and more. </a:t>
            </a:r>
          </a:p>
          <a:p>
            <a:pPr>
              <a:spcAft>
                <a:spcPts val="225"/>
              </a:spcAft>
            </a:pPr>
            <a:r>
              <a:rPr lang="en-US" sz="1400" dirty="0" smtClean="0"/>
              <a:t>Put simply, it means </a:t>
            </a:r>
            <a:r>
              <a:rPr lang="en-US" sz="1400" b="1" u="sng" dirty="0" smtClean="0"/>
              <a:t>place</a:t>
            </a:r>
            <a:r>
              <a:rPr lang="en-US" sz="1400" dirty="0" smtClean="0"/>
              <a:t>. It can also be used for one’s country, district or village. When used in terms of actual turf, it includes practically everything on it. […]</a:t>
            </a:r>
          </a:p>
          <a:p>
            <a:pPr>
              <a:spcAft>
                <a:spcPts val="225"/>
              </a:spcAft>
            </a:pPr>
            <a:r>
              <a:rPr lang="en-US" sz="1400" b="1" dirty="0" smtClean="0"/>
              <a:t>Vanua</a:t>
            </a:r>
            <a:r>
              <a:rPr lang="en-US" sz="1400" dirty="0" smtClean="0"/>
              <a:t> also refers to </a:t>
            </a:r>
            <a:r>
              <a:rPr lang="en-US" sz="1400" b="1" u="sng" dirty="0" smtClean="0"/>
              <a:t>people</a:t>
            </a:r>
            <a:r>
              <a:rPr lang="en-US" sz="1400" dirty="0" smtClean="0"/>
              <a:t>. The populace out of respect are usually described as </a:t>
            </a:r>
            <a:r>
              <a:rPr lang="en-US" sz="1400" i="1" dirty="0" err="1" smtClean="0"/>
              <a:t>lewe</a:t>
            </a:r>
            <a:r>
              <a:rPr lang="en-US" sz="1400" i="1" dirty="0" smtClean="0"/>
              <a:t> </a:t>
            </a:r>
            <a:r>
              <a:rPr lang="en-US" sz="1400" i="1" dirty="0" err="1" smtClean="0"/>
              <a:t>ni</a:t>
            </a:r>
            <a:r>
              <a:rPr lang="en-US" sz="1400" i="1" dirty="0" smtClean="0"/>
              <a:t> </a:t>
            </a:r>
            <a:r>
              <a:rPr lang="en-US" sz="1400" i="1" dirty="0" err="1" smtClean="0"/>
              <a:t>vanua</a:t>
            </a:r>
            <a:r>
              <a:rPr lang="en-US" sz="1400" i="1" dirty="0" smtClean="0"/>
              <a:t> </a:t>
            </a:r>
            <a:r>
              <a:rPr lang="en-US" sz="1400" dirty="0" smtClean="0"/>
              <a:t>(inner part of the land). Without the people, the </a:t>
            </a:r>
            <a:r>
              <a:rPr lang="en-US" sz="1400" b="1" dirty="0" err="1" smtClean="0"/>
              <a:t>vanua</a:t>
            </a:r>
            <a:r>
              <a:rPr lang="en-US" sz="1400" dirty="0" smtClean="0"/>
              <a:t> is like a body without a soul. […]</a:t>
            </a:r>
          </a:p>
          <a:p>
            <a:pPr>
              <a:spcAft>
                <a:spcPts val="225"/>
              </a:spcAft>
            </a:pPr>
            <a:r>
              <a:rPr lang="en-US" sz="1400" dirty="0" smtClean="0"/>
              <a:t>Fijian social units to which every member belongs are hierarchical. The smallest unit is the </a:t>
            </a:r>
            <a:r>
              <a:rPr lang="en-US" sz="1400" i="1" dirty="0" err="1" smtClean="0"/>
              <a:t>i</a:t>
            </a:r>
            <a:r>
              <a:rPr lang="en-US" sz="1400" i="1" dirty="0" smtClean="0"/>
              <a:t> </a:t>
            </a:r>
            <a:r>
              <a:rPr lang="en-US" sz="1400" i="1" dirty="0" err="1" smtClean="0"/>
              <a:t>tokatoka</a:t>
            </a:r>
            <a:r>
              <a:rPr lang="en-US" sz="1400" dirty="0" smtClean="0"/>
              <a:t>. On top of this is the </a:t>
            </a:r>
            <a:r>
              <a:rPr lang="en-US" sz="1400" i="1" dirty="0" err="1" smtClean="0"/>
              <a:t>mataqali</a:t>
            </a:r>
            <a:r>
              <a:rPr lang="en-US" sz="1400" dirty="0" smtClean="0"/>
              <a:t> and next is the </a:t>
            </a:r>
            <a:r>
              <a:rPr lang="en-US" sz="1400" i="1" dirty="0" err="1" smtClean="0"/>
              <a:t>yavusa</a:t>
            </a:r>
            <a:r>
              <a:rPr lang="en-US" sz="1400" dirty="0" smtClean="0"/>
              <a:t>. A number of </a:t>
            </a:r>
            <a:r>
              <a:rPr lang="en-US" sz="1400" i="1" dirty="0" err="1" smtClean="0"/>
              <a:t>yavusa</a:t>
            </a:r>
            <a:r>
              <a:rPr lang="en-US" sz="1400" dirty="0" smtClean="0"/>
              <a:t> group together to form a </a:t>
            </a:r>
            <a:r>
              <a:rPr lang="en-US" sz="1400" b="1" dirty="0" err="1" smtClean="0"/>
              <a:t>vanua</a:t>
            </a:r>
            <a:r>
              <a:rPr lang="en-US" sz="1400" dirty="0" smtClean="0"/>
              <a:t>, which is a </a:t>
            </a:r>
            <a:r>
              <a:rPr lang="en-US" sz="1400" b="1" u="sng" dirty="0" smtClean="0"/>
              <a:t>socio-political association </a:t>
            </a:r>
            <a:r>
              <a:rPr lang="en-US" sz="1400" dirty="0" smtClean="0"/>
              <a:t>bound together and constantly strengthened by </a:t>
            </a:r>
            <a:r>
              <a:rPr lang="en-US" sz="1400" b="1" u="sng" dirty="0" smtClean="0"/>
              <a:t>social and political ties</a:t>
            </a:r>
            <a:r>
              <a:rPr lang="en-US" sz="1400" dirty="0" smtClean="0"/>
              <a:t> of one kind or another and paying homage to a leading </a:t>
            </a:r>
            <a:r>
              <a:rPr lang="en-US" sz="1400" i="1" dirty="0" err="1" smtClean="0"/>
              <a:t>turaga</a:t>
            </a:r>
            <a:r>
              <a:rPr lang="en-US" sz="1400" dirty="0" smtClean="0"/>
              <a:t>. Quite often </a:t>
            </a:r>
            <a:r>
              <a:rPr lang="en-US" sz="1400" b="1" u="sng" dirty="0" smtClean="0"/>
              <a:t>the entire social structure</a:t>
            </a:r>
            <a:r>
              <a:rPr lang="en-US" sz="1400" dirty="0" smtClean="0"/>
              <a:t> from the bottom to the top of the hierarchy is the making of what we call </a:t>
            </a:r>
            <a:r>
              <a:rPr lang="en-US" sz="1400" b="1" dirty="0" err="1" smtClean="0"/>
              <a:t>vanua</a:t>
            </a:r>
            <a:r>
              <a:rPr lang="en-US" sz="1400" dirty="0" smtClean="0"/>
              <a:t>.”</a:t>
            </a:r>
          </a:p>
          <a:p>
            <a:pPr>
              <a:spcAft>
                <a:spcPts val="225"/>
              </a:spcAft>
            </a:pPr>
            <a:r>
              <a:rPr lang="en-US" sz="700" i="1" dirty="0" smtClean="0"/>
              <a:t> 	</a:t>
            </a:r>
            <a:r>
              <a:rPr lang="en-US" sz="1400" i="1" dirty="0" smtClean="0"/>
              <a:t>Symbolic meaning </a:t>
            </a:r>
            <a:r>
              <a:rPr lang="en-US" sz="1400" dirty="0" smtClean="0"/>
              <a:t>(p.35-50):</a:t>
            </a:r>
          </a:p>
          <a:p>
            <a:pPr marL="285750" indent="-285750">
              <a:spcAft>
                <a:spcPts val="225"/>
              </a:spcAft>
              <a:buFont typeface="Arial" panose="020B0604020202020204" pitchFamily="34" charset="0"/>
              <a:buChar char="•"/>
            </a:pPr>
            <a:r>
              <a:rPr lang="en-US" sz="1400" dirty="0" smtClean="0"/>
              <a:t>A source of life, a mother, a religious symbol, a social fact holding life together and giving it meaning…</a:t>
            </a:r>
          </a:p>
          <a:p>
            <a:pPr marL="285750" indent="-285750">
              <a:spcAft>
                <a:spcPts val="225"/>
              </a:spcAft>
              <a:buFont typeface="Arial" panose="020B0604020202020204" pitchFamily="34" charset="0"/>
              <a:buChar char="•"/>
            </a:pPr>
            <a:r>
              <a:rPr lang="en-US" sz="1400" dirty="0" smtClean="0"/>
              <a:t>Associated with events and time, with traditions and memories of the ancestors…</a:t>
            </a:r>
          </a:p>
          <a:p>
            <a:pPr marL="285750" indent="-285750">
              <a:spcAft>
                <a:spcPts val="225"/>
              </a:spcAft>
              <a:buFont typeface="Arial" panose="020B0604020202020204" pitchFamily="34" charset="0"/>
              <a:buChar char="•"/>
            </a:pPr>
            <a:r>
              <a:rPr lang="en-US" sz="1400" dirty="0" smtClean="0"/>
              <a:t>And providing a reassuring sense of identity</a:t>
            </a:r>
          </a:p>
          <a:p>
            <a:pPr>
              <a:spcAft>
                <a:spcPts val="225"/>
              </a:spcAft>
            </a:pPr>
            <a:r>
              <a:rPr lang="en-US" sz="1200" dirty="0" err="1" smtClean="0">
                <a:solidFill>
                  <a:schemeClr val="bg1">
                    <a:lumMod val="50000"/>
                  </a:schemeClr>
                </a:solidFill>
              </a:rPr>
              <a:t>Tuwere</a:t>
            </a:r>
            <a:r>
              <a:rPr lang="en-US" sz="1200" dirty="0" smtClean="0">
                <a:solidFill>
                  <a:schemeClr val="bg1">
                    <a:lumMod val="50000"/>
                  </a:schemeClr>
                </a:solidFill>
              </a:rPr>
              <a:t> I.S. 2002. </a:t>
            </a:r>
            <a:r>
              <a:rPr lang="en-US" sz="1200" i="1" dirty="0" smtClean="0">
                <a:solidFill>
                  <a:schemeClr val="bg1">
                    <a:lumMod val="50000"/>
                  </a:schemeClr>
                </a:solidFill>
              </a:rPr>
              <a:t>Vanua: Towards a Fijian Theology of Place</a:t>
            </a:r>
            <a:r>
              <a:rPr lang="en-US" sz="1200" dirty="0" smtClean="0">
                <a:solidFill>
                  <a:schemeClr val="bg1">
                    <a:lumMod val="50000"/>
                  </a:schemeClr>
                </a:solidFill>
              </a:rPr>
              <a:t>. Suva: USP, Institute of Pacific Studies, and College of St John the Evangelist.</a:t>
            </a:r>
          </a:p>
          <a:p>
            <a:pPr>
              <a:spcAft>
                <a:spcPts val="225"/>
              </a:spcAft>
            </a:pPr>
            <a:endParaRPr lang="en-US" sz="1400" dirty="0" smtClean="0"/>
          </a:p>
          <a:p>
            <a:pPr>
              <a:spcAft>
                <a:spcPts val="225"/>
              </a:spcAft>
            </a:pPr>
            <a:r>
              <a:rPr lang="en-US" sz="1400" dirty="0"/>
              <a:t>“[The </a:t>
            </a:r>
            <a:r>
              <a:rPr lang="en-US" sz="1400" b="1" dirty="0" err="1"/>
              <a:t>vanua</a:t>
            </a:r>
            <a:r>
              <a:rPr lang="en-US" sz="1400" dirty="0"/>
              <a:t>] is the place where his </a:t>
            </a:r>
            <a:r>
              <a:rPr lang="en-US" sz="1400" b="1" u="sng" dirty="0"/>
              <a:t>ancestors</a:t>
            </a:r>
            <a:r>
              <a:rPr lang="en-US" sz="1400" dirty="0"/>
              <a:t> preceded him and in which their </a:t>
            </a:r>
            <a:r>
              <a:rPr lang="en-US" sz="1400" b="1" u="sng" dirty="0"/>
              <a:t>spirits or souls</a:t>
            </a:r>
            <a:r>
              <a:rPr lang="en-US" sz="1400" b="1" dirty="0"/>
              <a:t> </a:t>
            </a:r>
            <a:r>
              <a:rPr lang="en-US" sz="1400" dirty="0"/>
              <a:t>linger and watch over the affairs of those who come after them. […] It is </a:t>
            </a:r>
            <a:r>
              <a:rPr lang="en-US" sz="1400" b="1" u="sng" dirty="0"/>
              <a:t>an extension of the concept of the self</a:t>
            </a:r>
            <a:r>
              <a:rPr lang="en-US" sz="1400" dirty="0"/>
              <a:t>.” (p.70)</a:t>
            </a:r>
          </a:p>
          <a:p>
            <a:pPr>
              <a:spcAft>
                <a:spcPts val="225"/>
              </a:spcAft>
            </a:pPr>
            <a:r>
              <a:rPr lang="en-US" sz="1200" dirty="0" err="1">
                <a:solidFill>
                  <a:schemeClr val="bg1">
                    <a:lumMod val="50000"/>
                  </a:schemeClr>
                </a:solidFill>
              </a:rPr>
              <a:t>Ravuvu</a:t>
            </a:r>
            <a:r>
              <a:rPr lang="en-US" sz="1200" dirty="0">
                <a:solidFill>
                  <a:schemeClr val="bg1">
                    <a:lumMod val="50000"/>
                  </a:schemeClr>
                </a:solidFill>
              </a:rPr>
              <a:t> A. 1983. </a:t>
            </a:r>
            <a:r>
              <a:rPr lang="en-US" sz="1200" dirty="0" err="1">
                <a:solidFill>
                  <a:schemeClr val="bg1">
                    <a:lumMod val="50000"/>
                  </a:schemeClr>
                </a:solidFill>
              </a:rPr>
              <a:t>Vaka</a:t>
            </a:r>
            <a:r>
              <a:rPr lang="en-US" sz="1200" dirty="0">
                <a:solidFill>
                  <a:schemeClr val="bg1">
                    <a:lumMod val="50000"/>
                  </a:schemeClr>
                </a:solidFill>
              </a:rPr>
              <a:t> </a:t>
            </a:r>
            <a:r>
              <a:rPr lang="en-US" sz="1200" dirty="0" err="1">
                <a:solidFill>
                  <a:schemeClr val="bg1">
                    <a:lumMod val="50000"/>
                  </a:schemeClr>
                </a:solidFill>
              </a:rPr>
              <a:t>i</a:t>
            </a:r>
            <a:r>
              <a:rPr lang="en-US" sz="1200" dirty="0">
                <a:solidFill>
                  <a:schemeClr val="bg1">
                    <a:lumMod val="50000"/>
                  </a:schemeClr>
                </a:solidFill>
              </a:rPr>
              <a:t> </a:t>
            </a:r>
            <a:r>
              <a:rPr lang="en-US" sz="1200" dirty="0" err="1">
                <a:solidFill>
                  <a:schemeClr val="bg1">
                    <a:lumMod val="50000"/>
                  </a:schemeClr>
                </a:solidFill>
              </a:rPr>
              <a:t>Taukei</a:t>
            </a:r>
            <a:r>
              <a:rPr lang="en-US" sz="1200" dirty="0">
                <a:solidFill>
                  <a:schemeClr val="bg1">
                    <a:lumMod val="50000"/>
                  </a:schemeClr>
                </a:solidFill>
              </a:rPr>
              <a:t>: The Fijian way of life. Suva: USP, Institute of Pacific Studies.</a:t>
            </a:r>
            <a:endParaRPr lang="en-US" sz="1400" dirty="0">
              <a:solidFill>
                <a:schemeClr val="bg1">
                  <a:lumMod val="50000"/>
                </a:schemeClr>
              </a:solidFill>
            </a:endParaRPr>
          </a:p>
          <a:p>
            <a:pPr>
              <a:spcAft>
                <a:spcPts val="225"/>
              </a:spcAft>
            </a:pPr>
            <a:endParaRPr lang="en-US" sz="1400" dirty="0" smtClean="0"/>
          </a:p>
          <a:p>
            <a:pPr>
              <a:spcAft>
                <a:spcPts val="225"/>
              </a:spcAft>
            </a:pPr>
            <a:r>
              <a:rPr lang="en-US" sz="1400" dirty="0" smtClean="0"/>
              <a:t>“[…] the </a:t>
            </a:r>
            <a:r>
              <a:rPr lang="en-US" sz="1400" b="1" dirty="0" err="1" smtClean="0"/>
              <a:t>vanua</a:t>
            </a:r>
            <a:r>
              <a:rPr lang="en-US" sz="1400" dirty="0" smtClean="0"/>
              <a:t> is </a:t>
            </a:r>
            <a:r>
              <a:rPr lang="en-US" sz="1400" b="1" u="sng" dirty="0" smtClean="0"/>
              <a:t>physical in nature</a:t>
            </a:r>
            <a:r>
              <a:rPr lang="en-US" sz="1400" b="1" dirty="0" smtClean="0"/>
              <a:t> </a:t>
            </a:r>
            <a:r>
              <a:rPr lang="en-US" sz="1400" dirty="0" smtClean="0"/>
              <a:t>– including the </a:t>
            </a:r>
            <a:r>
              <a:rPr lang="en-US" sz="1400" b="1" u="sng" dirty="0" smtClean="0"/>
              <a:t>land, sea</a:t>
            </a:r>
            <a:r>
              <a:rPr lang="en-US" sz="1400" dirty="0" smtClean="0"/>
              <a:t>, river, mountain, forest and people – and </a:t>
            </a:r>
            <a:r>
              <a:rPr lang="en-US" sz="1400" b="1" u="sng" dirty="0" smtClean="0"/>
              <a:t>also abstract, a theoretical whole</a:t>
            </a:r>
            <a:r>
              <a:rPr lang="en-US" sz="1400" b="1" dirty="0" smtClean="0"/>
              <a:t> </a:t>
            </a:r>
            <a:r>
              <a:rPr lang="en-US" sz="1400" dirty="0" smtClean="0"/>
              <a:t>that embraces all people and their </a:t>
            </a:r>
            <a:r>
              <a:rPr lang="en-US" sz="1400" b="1" u="sng" dirty="0" smtClean="0"/>
              <a:t>relationships</a:t>
            </a:r>
            <a:r>
              <a:rPr lang="en-US" sz="1400" dirty="0" smtClean="0"/>
              <a:t> with others and with the land, spirits, resources and environment […]” (p.77-78)</a:t>
            </a:r>
            <a:r>
              <a:rPr lang="en-US" sz="800" dirty="0" smtClean="0"/>
              <a:t> </a:t>
            </a:r>
          </a:p>
          <a:p>
            <a:pPr>
              <a:spcAft>
                <a:spcPts val="225"/>
              </a:spcAft>
            </a:pPr>
            <a:r>
              <a:rPr lang="en-US" sz="1200" dirty="0" err="1" smtClean="0">
                <a:solidFill>
                  <a:schemeClr val="bg1">
                    <a:lumMod val="50000"/>
                  </a:schemeClr>
                </a:solidFill>
              </a:rPr>
              <a:t>Nabobo</a:t>
            </a:r>
            <a:r>
              <a:rPr lang="en-US" sz="1200" dirty="0" smtClean="0">
                <a:solidFill>
                  <a:schemeClr val="bg1">
                    <a:lumMod val="50000"/>
                  </a:schemeClr>
                </a:solidFill>
              </a:rPr>
              <a:t>-Baba U. 2006. Knowing &amp; learning: An indigenous Fijian approach. Suva: USP, IAS.</a:t>
            </a: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780361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33350" y="0"/>
            <a:ext cx="11915775" cy="6755696"/>
          </a:xfrm>
          <a:prstGeom prst="rect">
            <a:avLst/>
          </a:prstGeom>
          <a:noFill/>
        </p:spPr>
        <p:txBody>
          <a:bodyPr wrap="square" rtlCol="0">
            <a:spAutoFit/>
          </a:bodyPr>
          <a:lstStyle/>
          <a:p>
            <a:pPr algn="ctr"/>
            <a:r>
              <a:rPr lang="fr-FR" b="1" i="1" dirty="0" err="1" smtClean="0">
                <a:latin typeface="+mj-lt"/>
              </a:rPr>
              <a:t>Vanua</a:t>
            </a:r>
            <a:r>
              <a:rPr lang="fr-FR" b="1" dirty="0" smtClean="0">
                <a:latin typeface="+mj-lt"/>
              </a:rPr>
              <a:t> </a:t>
            </a:r>
            <a:r>
              <a:rPr lang="fr-FR" b="1" dirty="0" smtClean="0">
                <a:latin typeface="+mj-lt"/>
              </a:rPr>
              <a:t>: reflets d’une ontologie relationnelle</a:t>
            </a:r>
          </a:p>
          <a:p>
            <a:r>
              <a:rPr lang="fr-FR" sz="500" dirty="0" smtClean="0"/>
              <a:t>   </a:t>
            </a:r>
          </a:p>
          <a:p>
            <a:pPr algn="ctr"/>
            <a:r>
              <a:rPr lang="en-US" sz="1600" b="1" dirty="0" smtClean="0">
                <a:latin typeface="+mj-lt"/>
              </a:rPr>
              <a:t>Poirier</a:t>
            </a:r>
            <a:r>
              <a:rPr lang="en-US" sz="1600" b="1" dirty="0">
                <a:latin typeface="+mj-lt"/>
              </a:rPr>
              <a:t>, Sylvie. 2008. </a:t>
            </a:r>
            <a:r>
              <a:rPr lang="en-US" sz="1600" b="1" dirty="0" smtClean="0">
                <a:latin typeface="+mj-lt"/>
              </a:rPr>
              <a:t>Reflections </a:t>
            </a:r>
            <a:r>
              <a:rPr lang="en-US" sz="1600" b="1" dirty="0">
                <a:latin typeface="+mj-lt"/>
              </a:rPr>
              <a:t>on Indigenous </a:t>
            </a:r>
            <a:r>
              <a:rPr lang="en-US" sz="1600" b="1" dirty="0" err="1" smtClean="0">
                <a:latin typeface="+mj-lt"/>
              </a:rPr>
              <a:t>Cosmopolitics</a:t>
            </a:r>
            <a:r>
              <a:rPr lang="en-US" sz="1600" b="1" dirty="0" smtClean="0">
                <a:latin typeface="+mj-lt"/>
              </a:rPr>
              <a:t>-Poetics. </a:t>
            </a:r>
            <a:r>
              <a:rPr lang="en-US" sz="1600" b="1" i="1" dirty="0" err="1">
                <a:latin typeface="+mj-lt"/>
              </a:rPr>
              <a:t>Anthropologica</a:t>
            </a:r>
            <a:r>
              <a:rPr lang="en-US" sz="1600" b="1" dirty="0">
                <a:latin typeface="+mj-lt"/>
              </a:rPr>
              <a:t> 50(1): 75‑85.</a:t>
            </a:r>
          </a:p>
          <a:p>
            <a:endParaRPr lang="en-US" sz="1600" dirty="0"/>
          </a:p>
          <a:p>
            <a:endParaRPr lang="fr-FR" sz="1600" b="1" dirty="0" smtClean="0"/>
          </a:p>
          <a:p>
            <a:endParaRPr lang="en-US" sz="800" dirty="0" smtClean="0"/>
          </a:p>
          <a:p>
            <a:endParaRPr lang="en-US" sz="800" dirty="0"/>
          </a:p>
          <a:p>
            <a:endParaRPr lang="en-US" sz="800" dirty="0" smtClean="0"/>
          </a:p>
          <a:p>
            <a:endParaRPr lang="en-US" sz="800" dirty="0"/>
          </a:p>
          <a:p>
            <a:endParaRPr lang="en-US" sz="800" dirty="0" smtClean="0"/>
          </a:p>
          <a:p>
            <a:endParaRPr lang="en-US" sz="800" dirty="0" smtClean="0"/>
          </a:p>
          <a:p>
            <a:endParaRPr lang="en-US" sz="800" dirty="0"/>
          </a:p>
          <a:p>
            <a:endParaRPr lang="en-US" sz="800" dirty="0" smtClean="0"/>
          </a:p>
          <a:p>
            <a:r>
              <a:rPr lang="en-US" sz="800" dirty="0" smtClean="0"/>
              <a:t> </a:t>
            </a:r>
            <a:endParaRPr lang="en-US" sz="800" dirty="0" smtClean="0"/>
          </a:p>
          <a:p>
            <a:r>
              <a:rPr lang="en-US" sz="1600" b="1" dirty="0" err="1" smtClean="0"/>
              <a:t>Ontologie</a:t>
            </a:r>
            <a:r>
              <a:rPr lang="en-US" sz="1600" b="1" dirty="0" smtClean="0"/>
              <a:t> </a:t>
            </a:r>
            <a:r>
              <a:rPr lang="en-US" sz="1600" b="1" dirty="0" err="1" smtClean="0"/>
              <a:t>relationnelle</a:t>
            </a:r>
            <a:r>
              <a:rPr lang="en-US" sz="1600" b="1" dirty="0" smtClean="0"/>
              <a:t> :</a:t>
            </a:r>
            <a:endParaRPr lang="en-US" sz="1600" b="1" dirty="0"/>
          </a:p>
          <a:p>
            <a:r>
              <a:rPr lang="en-US" sz="500" dirty="0" smtClean="0"/>
              <a:t>  </a:t>
            </a:r>
            <a:endParaRPr lang="en-US" sz="500" dirty="0"/>
          </a:p>
          <a:p>
            <a:r>
              <a:rPr lang="en-US" sz="1600" dirty="0" smtClean="0"/>
              <a:t>Les relations – entre </a:t>
            </a:r>
            <a:r>
              <a:rPr lang="en-US" sz="1600" dirty="0" err="1" smtClean="0"/>
              <a:t>humains</a:t>
            </a:r>
            <a:r>
              <a:rPr lang="en-US" sz="1600" dirty="0" smtClean="0"/>
              <a:t> </a:t>
            </a:r>
            <a:r>
              <a:rPr lang="en-US" sz="1600" dirty="0" err="1" smtClean="0"/>
              <a:t>aussi</a:t>
            </a:r>
            <a:r>
              <a:rPr lang="en-US" sz="1600" dirty="0" smtClean="0"/>
              <a:t> </a:t>
            </a:r>
            <a:r>
              <a:rPr lang="en-US" sz="1600" dirty="0" err="1" smtClean="0"/>
              <a:t>bien</a:t>
            </a:r>
            <a:r>
              <a:rPr lang="en-US" sz="1600" dirty="0" smtClean="0"/>
              <a:t> </a:t>
            </a:r>
            <a:r>
              <a:rPr lang="en-US" sz="1600" dirty="0" err="1" smtClean="0"/>
              <a:t>qu’entre</a:t>
            </a:r>
            <a:r>
              <a:rPr lang="en-US" sz="1600" dirty="0" smtClean="0"/>
              <a:t> </a:t>
            </a:r>
            <a:r>
              <a:rPr lang="en-US" sz="1600" dirty="0" err="1" smtClean="0"/>
              <a:t>humains</a:t>
            </a:r>
            <a:r>
              <a:rPr lang="en-US" sz="1600" dirty="0" smtClean="0"/>
              <a:t> et non-</a:t>
            </a:r>
            <a:r>
              <a:rPr lang="en-US" sz="1600" dirty="0" err="1" smtClean="0"/>
              <a:t>humains</a:t>
            </a:r>
            <a:r>
              <a:rPr lang="en-US" sz="1600" dirty="0" smtClean="0"/>
              <a:t> – </a:t>
            </a:r>
            <a:r>
              <a:rPr lang="fr-FR" sz="1600" dirty="0"/>
              <a:t>sont une </a:t>
            </a:r>
            <a:r>
              <a:rPr lang="fr-FR" sz="1600" dirty="0" smtClean="0"/>
              <a:t>composante </a:t>
            </a:r>
            <a:r>
              <a:rPr lang="fr-FR" sz="1600" dirty="0"/>
              <a:t>intrinsèque et dynamique des manières locales </a:t>
            </a:r>
            <a:r>
              <a:rPr lang="fr-FR" sz="1600" dirty="0" smtClean="0"/>
              <a:t>d’être-au-monde</a:t>
            </a:r>
            <a:r>
              <a:rPr lang="fr-FR" sz="1600" dirty="0"/>
              <a:t> </a:t>
            </a:r>
            <a:r>
              <a:rPr lang="fr-FR" sz="1600" dirty="0" smtClean="0"/>
              <a:t>; elles sont incarnées et con</a:t>
            </a:r>
            <a:r>
              <a:rPr lang="en-US" sz="1600" dirty="0" err="1" smtClean="0"/>
              <a:t>stitutives</a:t>
            </a:r>
            <a:r>
              <a:rPr lang="en-US" sz="1600" dirty="0" smtClean="0"/>
              <a:t> de </a:t>
            </a:r>
            <a:r>
              <a:rPr lang="en-US" sz="1600" dirty="0" err="1"/>
              <a:t>l’identité</a:t>
            </a:r>
            <a:r>
              <a:rPr lang="en-US" sz="1600" dirty="0"/>
              <a:t> des </a:t>
            </a:r>
            <a:r>
              <a:rPr lang="en-US" sz="1600" dirty="0" err="1" smtClean="0"/>
              <a:t>personnes</a:t>
            </a:r>
            <a:r>
              <a:rPr lang="en-US" sz="1600" dirty="0" smtClean="0"/>
              <a:t> (</a:t>
            </a:r>
            <a:r>
              <a:rPr lang="en-US" sz="1600" dirty="0" err="1" smtClean="0"/>
              <a:t>humaines</a:t>
            </a:r>
            <a:r>
              <a:rPr lang="en-US" sz="1600" dirty="0" smtClean="0"/>
              <a:t> et non-</a:t>
            </a:r>
            <a:r>
              <a:rPr lang="en-US" sz="1600" dirty="0" err="1" smtClean="0"/>
              <a:t>humaines</a:t>
            </a:r>
            <a:r>
              <a:rPr lang="en-US" sz="1600" dirty="0" smtClean="0"/>
              <a:t>).</a:t>
            </a:r>
            <a:endParaRPr lang="en-US" sz="1600" dirty="0"/>
          </a:p>
          <a:p>
            <a:r>
              <a:rPr lang="en-US" sz="500" dirty="0" smtClean="0"/>
              <a:t> </a:t>
            </a:r>
          </a:p>
          <a:p>
            <a:pPr lvl="1"/>
            <a:r>
              <a:rPr lang="en-US" sz="1400" dirty="0" smtClean="0"/>
              <a:t>“‘I relate therefore I am’ […] in many ways represents the core of a ‘relational ontology’.”</a:t>
            </a:r>
            <a:endParaRPr lang="en-US" sz="1400" dirty="0"/>
          </a:p>
          <a:p>
            <a:pPr lvl="1"/>
            <a:r>
              <a:rPr lang="en-US" sz="1400" dirty="0"/>
              <a:t>“Such relations between human and non-human constituents of the dwelt-in world are not extrinsic to one's identity and being. They are embodied, an intrinsic and integral dimension of one's bodily-self </a:t>
            </a:r>
            <a:r>
              <a:rPr lang="en-US" sz="1400" dirty="0" smtClean="0"/>
              <a:t>[…] that </a:t>
            </a:r>
            <a:r>
              <a:rPr lang="en-US" sz="1400" dirty="0"/>
              <a:t>connects one meaningfully to the surrounding socio-cosmic environment. Each person is thus a node within networks of agencies, social (but also political and ritual) relations, rights and responsibilities.”</a:t>
            </a:r>
          </a:p>
          <a:p>
            <a:r>
              <a:rPr lang="en-US" sz="800" dirty="0" smtClean="0"/>
              <a:t> </a:t>
            </a:r>
            <a:endParaRPr lang="en-US" sz="500" dirty="0" smtClean="0"/>
          </a:p>
          <a:p>
            <a:r>
              <a:rPr lang="en-US" sz="1600" dirty="0" smtClean="0"/>
              <a:t>Les </a:t>
            </a:r>
            <a:r>
              <a:rPr lang="en-US" sz="1600" dirty="0"/>
              <a:t>non-</a:t>
            </a:r>
            <a:r>
              <a:rPr lang="en-US" sz="1600" dirty="0" err="1"/>
              <a:t>humains</a:t>
            </a:r>
            <a:r>
              <a:rPr lang="en-US" sz="1600" dirty="0"/>
              <a:t> - </a:t>
            </a:r>
            <a:r>
              <a:rPr lang="en-US" sz="1600" dirty="0" err="1"/>
              <a:t>qu’il</a:t>
            </a:r>
            <a:r>
              <a:rPr lang="en-US" sz="1600" dirty="0"/>
              <a:t> </a:t>
            </a:r>
            <a:r>
              <a:rPr lang="en-US" sz="1600" dirty="0" err="1"/>
              <a:t>s’agisse</a:t>
            </a:r>
            <a:r>
              <a:rPr lang="en-US" sz="1600" dirty="0"/>
              <a:t> </a:t>
            </a:r>
            <a:r>
              <a:rPr lang="en-US" sz="1600" dirty="0" err="1"/>
              <a:t>d’ancêtres</a:t>
            </a:r>
            <a:r>
              <a:rPr lang="en-US" sz="1600" dirty="0"/>
              <a:t>, de parents </a:t>
            </a:r>
            <a:r>
              <a:rPr lang="en-US" sz="1600" dirty="0" err="1"/>
              <a:t>décédés</a:t>
            </a:r>
            <a:r>
              <a:rPr lang="en-US" sz="1600" dirty="0"/>
              <a:t>, </a:t>
            </a:r>
            <a:r>
              <a:rPr lang="en-US" sz="1600" dirty="0" err="1"/>
              <a:t>d’esprits</a:t>
            </a:r>
            <a:r>
              <a:rPr lang="en-US" sz="1600" dirty="0"/>
              <a:t>, de </a:t>
            </a:r>
            <a:r>
              <a:rPr lang="en-US" sz="1600" dirty="0" err="1"/>
              <a:t>lieux</a:t>
            </a:r>
            <a:r>
              <a:rPr lang="en-US" sz="1600" dirty="0"/>
              <a:t>, </a:t>
            </a:r>
            <a:r>
              <a:rPr lang="en-US" sz="1600" dirty="0" err="1"/>
              <a:t>d’animaux</a:t>
            </a:r>
            <a:r>
              <a:rPr lang="en-US" sz="1600" dirty="0"/>
              <a:t>, de </a:t>
            </a:r>
            <a:r>
              <a:rPr lang="en-US" sz="1600" dirty="0" err="1"/>
              <a:t>plantes</a:t>
            </a:r>
            <a:r>
              <a:rPr lang="en-US" sz="1600" dirty="0"/>
              <a:t>, de traits du </a:t>
            </a:r>
            <a:r>
              <a:rPr lang="en-US" sz="1600" dirty="0" err="1"/>
              <a:t>paysage</a:t>
            </a:r>
            <a:r>
              <a:rPr lang="en-US" sz="1600" dirty="0"/>
              <a:t>, etc. – </a:t>
            </a:r>
            <a:r>
              <a:rPr lang="en-US" sz="1600" dirty="0" err="1"/>
              <a:t>sont</a:t>
            </a:r>
            <a:r>
              <a:rPr lang="en-US" sz="1600" dirty="0"/>
              <a:t> </a:t>
            </a:r>
            <a:r>
              <a:rPr lang="en-US" sz="1600" dirty="0" err="1"/>
              <a:t>considérés</a:t>
            </a:r>
            <a:r>
              <a:rPr lang="en-US" sz="1600" dirty="0"/>
              <a:t> </a:t>
            </a:r>
            <a:r>
              <a:rPr lang="en-US" sz="1600" dirty="0" err="1"/>
              <a:t>comme</a:t>
            </a:r>
            <a:r>
              <a:rPr lang="en-US" sz="1600" dirty="0"/>
              <a:t> </a:t>
            </a:r>
            <a:r>
              <a:rPr lang="en-US" sz="1600" dirty="0" err="1"/>
              <a:t>dotés</a:t>
            </a:r>
            <a:r>
              <a:rPr lang="en-US" sz="1600" dirty="0"/>
              <a:t> de conscience, </a:t>
            </a:r>
            <a:r>
              <a:rPr lang="en-US" sz="1600" dirty="0" err="1"/>
              <a:t>d’intentionnalité</a:t>
            </a:r>
            <a:r>
              <a:rPr lang="en-US" sz="1600" dirty="0"/>
              <a:t> et de </a:t>
            </a:r>
            <a:r>
              <a:rPr lang="en-US" sz="1600" dirty="0" err="1"/>
              <a:t>moyens</a:t>
            </a:r>
            <a:r>
              <a:rPr lang="en-US" sz="1600" dirty="0"/>
              <a:t> </a:t>
            </a:r>
            <a:r>
              <a:rPr lang="en-US" sz="1600" dirty="0" err="1"/>
              <a:t>d’action</a:t>
            </a:r>
            <a:r>
              <a:rPr lang="en-US" sz="1600" dirty="0" smtClean="0"/>
              <a:t>.</a:t>
            </a:r>
          </a:p>
          <a:p>
            <a:r>
              <a:rPr lang="en-US" sz="500" dirty="0"/>
              <a:t> </a:t>
            </a:r>
          </a:p>
          <a:p>
            <a:r>
              <a:rPr lang="en-US" sz="500" dirty="0" smtClean="0"/>
              <a:t> 	</a:t>
            </a:r>
            <a:r>
              <a:rPr lang="en-US" sz="1400" dirty="0" smtClean="0"/>
              <a:t>“</a:t>
            </a:r>
            <a:r>
              <a:rPr lang="en-US" sz="1400" dirty="0"/>
              <a:t>in indigenous understandings and experiences of the world, the agency of non-humans is a fact of life; it is a real and true phenomenon</a:t>
            </a:r>
            <a:r>
              <a:rPr lang="en-US" sz="1400" dirty="0" smtClean="0"/>
              <a:t>”</a:t>
            </a:r>
            <a:endParaRPr lang="en-US" sz="1600" dirty="0" smtClean="0"/>
          </a:p>
          <a:p>
            <a:r>
              <a:rPr lang="en-US" sz="800" dirty="0" smtClean="0"/>
              <a:t> </a:t>
            </a:r>
            <a:endParaRPr lang="en-US" sz="500" dirty="0" smtClean="0"/>
          </a:p>
          <a:p>
            <a:r>
              <a:rPr lang="en-US" sz="1600" dirty="0" smtClean="0"/>
              <a:t>Les </a:t>
            </a:r>
            <a:r>
              <a:rPr lang="en-US" sz="1600" dirty="0"/>
              <a:t>relations entre </a:t>
            </a:r>
            <a:r>
              <a:rPr lang="en-US" sz="1600" dirty="0" err="1"/>
              <a:t>humains</a:t>
            </a:r>
            <a:r>
              <a:rPr lang="en-US" sz="1600" dirty="0"/>
              <a:t> et non-</a:t>
            </a:r>
            <a:r>
              <a:rPr lang="en-US" sz="1600" dirty="0" err="1"/>
              <a:t>humains</a:t>
            </a:r>
            <a:r>
              <a:rPr lang="en-US" sz="1600" dirty="0"/>
              <a:t> </a:t>
            </a:r>
            <a:r>
              <a:rPr lang="en-US" sz="1600" dirty="0" err="1"/>
              <a:t>sont</a:t>
            </a:r>
            <a:r>
              <a:rPr lang="en-US" sz="1600" dirty="0"/>
              <a:t> </a:t>
            </a:r>
            <a:r>
              <a:rPr lang="en-US" sz="1600" dirty="0" err="1"/>
              <a:t>donc</a:t>
            </a:r>
            <a:r>
              <a:rPr lang="en-US" sz="1600" dirty="0"/>
              <a:t> </a:t>
            </a:r>
            <a:r>
              <a:rPr lang="en-US" sz="1600" dirty="0" err="1" smtClean="0"/>
              <a:t>intersubjectives</a:t>
            </a:r>
            <a:r>
              <a:rPr lang="en-US" sz="1600" dirty="0" smtClean="0"/>
              <a:t>, </a:t>
            </a:r>
            <a:r>
              <a:rPr lang="en-US" sz="1600" dirty="0" err="1" smtClean="0"/>
              <a:t>réciproques</a:t>
            </a:r>
            <a:r>
              <a:rPr lang="en-US" sz="1600" dirty="0" smtClean="0"/>
              <a:t> </a:t>
            </a:r>
            <a:r>
              <a:rPr lang="en-US" sz="1600" dirty="0"/>
              <a:t>et </a:t>
            </a:r>
            <a:r>
              <a:rPr lang="en-US" sz="1600" dirty="0" err="1"/>
              <a:t>négociées</a:t>
            </a:r>
            <a:r>
              <a:rPr lang="en-US" sz="1600" dirty="0"/>
              <a:t>.</a:t>
            </a:r>
          </a:p>
          <a:p>
            <a:r>
              <a:rPr lang="en-US" sz="500" dirty="0" smtClean="0"/>
              <a:t> </a:t>
            </a:r>
          </a:p>
          <a:p>
            <a:pPr lvl="1"/>
            <a:r>
              <a:rPr lang="en-US" sz="1400" dirty="0" smtClean="0"/>
              <a:t>“</a:t>
            </a:r>
            <a:r>
              <a:rPr lang="en-US" sz="1400" dirty="0"/>
              <a:t>In a </a:t>
            </a:r>
            <a:r>
              <a:rPr lang="en-US" sz="1400" dirty="0" err="1"/>
              <a:t>cosmocentric</a:t>
            </a:r>
            <a:r>
              <a:rPr lang="en-US" sz="1400" dirty="0"/>
              <a:t> [as opposed to </a:t>
            </a:r>
            <a:r>
              <a:rPr lang="en-US" sz="1400" dirty="0" err="1"/>
              <a:t>sociocentric</a:t>
            </a:r>
            <a:r>
              <a:rPr lang="en-US" sz="1400" dirty="0"/>
              <a:t> or anthropocentric] way of being-in-the world, humans understand their humanity (and thus their difference and positionality) not by creating an ontological divide between nature and culture, but by engaging in manifold relations and negotiation with non-human agencies; not by reducing the field of the social to humans only, but by including non-humans in their sociality</a:t>
            </a:r>
            <a:r>
              <a:rPr lang="en-US" sz="1400" dirty="0" smtClean="0"/>
              <a:t>.”</a:t>
            </a:r>
            <a:endParaRPr lang="en-US" sz="1400" dirty="0"/>
          </a:p>
          <a:p>
            <a:endParaRPr lang="en-US" sz="1600" dirty="0" smtClean="0"/>
          </a:p>
          <a:p>
            <a:endParaRPr lang="fr-FR" sz="1400" dirty="0" smtClean="0"/>
          </a:p>
        </p:txBody>
      </p:sp>
      <p:sp>
        <p:nvSpPr>
          <p:cNvPr id="3" name="Rectangle à coins arrondis 2"/>
          <p:cNvSpPr/>
          <p:nvPr/>
        </p:nvSpPr>
        <p:spPr>
          <a:xfrm>
            <a:off x="1119189" y="971550"/>
            <a:ext cx="9944096" cy="873998"/>
          </a:xfrm>
          <a:prstGeom prst="roundRect">
            <a:avLst/>
          </a:prstGeom>
          <a:gradFill flip="none" rotWithShape="1">
            <a:gsLst>
              <a:gs pos="0">
                <a:srgbClr val="1AA5B5">
                  <a:tint val="66000"/>
                  <a:satMod val="160000"/>
                </a:srgbClr>
              </a:gs>
              <a:gs pos="50000">
                <a:srgbClr val="1AA5B5">
                  <a:tint val="44500"/>
                  <a:satMod val="160000"/>
                </a:srgbClr>
              </a:gs>
              <a:gs pos="100000">
                <a:srgbClr val="1AA5B5">
                  <a:tint val="23500"/>
                  <a:satMod val="160000"/>
                </a:srgbClr>
              </a:gs>
            </a:gsLst>
            <a:path path="circle">
              <a:fillToRect l="100000" t="100000"/>
            </a:path>
            <a:tileRect r="-100000" b="-100000"/>
          </a:gradFill>
          <a:ln>
            <a:solidFill>
              <a:schemeClr val="bg1"/>
            </a:solidFill>
          </a:ln>
        </p:spPr>
        <p:txBody>
          <a:bodyPr wrap="square">
            <a:spAutoFit/>
          </a:bodyPr>
          <a:lstStyle/>
          <a:p>
            <a:pPr>
              <a:spcAft>
                <a:spcPts val="225"/>
              </a:spcAft>
            </a:pPr>
            <a:r>
              <a:rPr lang="fr-FR" sz="1400" b="1" dirty="0"/>
              <a:t>Ontologie</a:t>
            </a:r>
            <a:r>
              <a:rPr lang="fr-FR" sz="1400" dirty="0"/>
              <a:t> </a:t>
            </a:r>
            <a:r>
              <a:rPr lang="fr-FR" sz="1400" dirty="0" smtClean="0"/>
              <a:t>= Notion </a:t>
            </a:r>
            <a:r>
              <a:rPr lang="fr-FR" sz="1400" dirty="0"/>
              <a:t>polysémique</a:t>
            </a:r>
          </a:p>
          <a:p>
            <a:pPr>
              <a:spcAft>
                <a:spcPts val="225"/>
              </a:spcAft>
            </a:pPr>
            <a:r>
              <a:rPr lang="fr-FR" sz="1400" dirty="0"/>
              <a:t>Ici entendue comme définition de ce qu’est le monde et comment il est constitué + comme manière d’être-au-monde</a:t>
            </a:r>
          </a:p>
          <a:p>
            <a:pPr>
              <a:spcAft>
                <a:spcPts val="225"/>
              </a:spcAft>
            </a:pPr>
            <a:r>
              <a:rPr lang="fr-FR" sz="1400" dirty="0"/>
              <a:t>Les ontologies relèvent à la fois de la cognition et de l’expérience, sont pensées et vécues</a:t>
            </a: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94505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10307</TotalTime>
  <Words>815</Words>
  <Application>Microsoft Office PowerPoint</Application>
  <PresentationFormat>Grand écran</PresentationFormat>
  <Paragraphs>143</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Wingdings</vt:lpstr>
      <vt:lpstr>Rétrospective</vt:lpstr>
      <vt:lpstr>Colloque ‘Le très grand cycle de l’eau’ Continuum Humain - Terre - Mer 13 mai 2022   Continuum terre-mer et gestion 'ridge-to-reef'  à Fidji (Pacifique Sud)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Colloque « Les chemins politiques de la transition écologique » 27 et 28 octobre 2014 à l’ENS Lyon, site Descartes   Quelle transition pour les peuples autochtones ?   Développement durable, gestion communautaire des ressources naturelles et bureaucratisation</dc:title>
  <dc:creator>Elodie Fache</dc:creator>
  <cp:lastModifiedBy>Elodie Fache</cp:lastModifiedBy>
  <cp:revision>979</cp:revision>
  <cp:lastPrinted>2018-02-13T17:58:49Z</cp:lastPrinted>
  <dcterms:created xsi:type="dcterms:W3CDTF">2014-10-21T12:11:19Z</dcterms:created>
  <dcterms:modified xsi:type="dcterms:W3CDTF">2022-05-04T16:35:03Z</dcterms:modified>
</cp:coreProperties>
</file>